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Oswald Medium"/>
      <p:regular r:id="rId60"/>
      <p:bold r:id="rId61"/>
    </p:embeddedFont>
    <p:embeddedFont>
      <p:font typeface="Roboto Thin"/>
      <p:regular r:id="rId62"/>
      <p:bold r:id="rId63"/>
      <p:italic r:id="rId64"/>
      <p:boldItalic r:id="rId65"/>
    </p:embeddedFont>
    <p:embeddedFont>
      <p:font typeface="Roboto"/>
      <p:regular r:id="rId66"/>
      <p:bold r:id="rId67"/>
      <p:italic r:id="rId68"/>
      <p:boldItalic r:id="rId69"/>
    </p:embeddedFont>
    <p:embeddedFont>
      <p:font typeface="Roboto Medium"/>
      <p:regular r:id="rId70"/>
      <p:bold r:id="rId71"/>
      <p:italic r:id="rId72"/>
      <p:boldItalic r:id="rId73"/>
    </p:embeddedFont>
    <p:embeddedFont>
      <p:font typeface="Caveat"/>
      <p:regular r:id="rId74"/>
      <p:bold r:id="rId75"/>
    </p:embeddedFont>
    <p:embeddedFont>
      <p:font typeface="Inconsolata"/>
      <p:regular r:id="rId76"/>
      <p:bold r:id="rId77"/>
    </p:embeddedFont>
    <p:embeddedFont>
      <p:font typeface="Oswald Light"/>
      <p:regular r:id="rId78"/>
      <p:bold r:id="rId79"/>
    </p:embeddedFont>
    <p:embeddedFont>
      <p:font typeface="Roboto Light"/>
      <p:regular r:id="rId80"/>
      <p:bold r:id="rId81"/>
      <p:italic r:id="rId82"/>
      <p:boldItalic r:id="rId83"/>
    </p:embeddedFont>
    <p:embeddedFont>
      <p:font typeface="Inconsolata Medium"/>
      <p:regular r:id="rId84"/>
      <p:bold r:id="rId85"/>
    </p:embeddedFont>
    <p:embeddedFont>
      <p:font typeface="Oswald"/>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FA7214-9AF3-4051-B364-9A7BB26F117B}">
  <a:tblStyle styleId="{B4FA7214-9AF3-4051-B364-9A7BB26F11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nconsolataMedium-regular.fntdata"/><Relationship Id="rId83" Type="http://schemas.openxmlformats.org/officeDocument/2006/relationships/font" Target="fonts/RobotoLight-boldItalic.fntdata"/><Relationship Id="rId42" Type="http://schemas.openxmlformats.org/officeDocument/2006/relationships/slide" Target="slides/slide36.xml"/><Relationship Id="rId86" Type="http://schemas.openxmlformats.org/officeDocument/2006/relationships/font" Target="fonts/Oswald-regular.fntdata"/><Relationship Id="rId41" Type="http://schemas.openxmlformats.org/officeDocument/2006/relationships/slide" Target="slides/slide35.xml"/><Relationship Id="rId85" Type="http://schemas.openxmlformats.org/officeDocument/2006/relationships/font" Target="fonts/InconsolataMedium-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Oswald-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Caveat-bold.fntdata"/><Relationship Id="rId30" Type="http://schemas.openxmlformats.org/officeDocument/2006/relationships/slide" Target="slides/slide24.xml"/><Relationship Id="rId74" Type="http://schemas.openxmlformats.org/officeDocument/2006/relationships/font" Target="fonts/Caveat-regular.fntdata"/><Relationship Id="rId33" Type="http://schemas.openxmlformats.org/officeDocument/2006/relationships/slide" Target="slides/slide27.xml"/><Relationship Id="rId77" Type="http://schemas.openxmlformats.org/officeDocument/2006/relationships/font" Target="fonts/Inconsolata-bold.fntdata"/><Relationship Id="rId32" Type="http://schemas.openxmlformats.org/officeDocument/2006/relationships/slide" Target="slides/slide26.xml"/><Relationship Id="rId76" Type="http://schemas.openxmlformats.org/officeDocument/2006/relationships/font" Target="fonts/Inconsolata-regular.fntdata"/><Relationship Id="rId35" Type="http://schemas.openxmlformats.org/officeDocument/2006/relationships/slide" Target="slides/slide29.xml"/><Relationship Id="rId79" Type="http://schemas.openxmlformats.org/officeDocument/2006/relationships/font" Target="fonts/OswaldLight-bold.fntdata"/><Relationship Id="rId34" Type="http://schemas.openxmlformats.org/officeDocument/2006/relationships/slide" Target="slides/slide28.xml"/><Relationship Id="rId78" Type="http://schemas.openxmlformats.org/officeDocument/2006/relationships/font" Target="fonts/OswaldLight-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regular.fntdata"/><Relationship Id="rId61" Type="http://schemas.openxmlformats.org/officeDocument/2006/relationships/font" Target="fonts/OswaldMedium-bold.fntdata"/><Relationship Id="rId20" Type="http://schemas.openxmlformats.org/officeDocument/2006/relationships/slide" Target="slides/slide14.xml"/><Relationship Id="rId64" Type="http://schemas.openxmlformats.org/officeDocument/2006/relationships/font" Target="fonts/RobotoThin-italic.fntdata"/><Relationship Id="rId63" Type="http://schemas.openxmlformats.org/officeDocument/2006/relationships/font" Target="fonts/RobotoThin-bold.fntdata"/><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RobotoThin-boldItalic.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font" Target="fonts/Oswald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8e9f7cbe9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8e9f7cbe9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08e9f7cbe9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08e9f7cbe9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8e9f7cbe9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8e9f7cbe9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08e9f7cbe9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08e9f7cbe9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8e9f7cbe9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8e9f7cbe9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8e9f7cbe9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8e9f7cbe9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8e9f7cbe9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8e9f7cbe9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08e9f7cbe9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08e9f7cbe9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8e9f7cbe9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8e9f7cbe9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8e9f7cbe9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08e9f7cbe9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08e9f7cbe9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08e9f7cbe9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8e9f7cbe9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8e9f7cbe9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08e9f7cbe9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08e9f7cbe9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8e9f7cbe9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8e9f7cbe9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8e9f7cbe9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8e9f7cbe9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8e9f7cbe9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8e9f7cbe9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8e9f7cbe9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08e9f7cbe9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08e9f7cbe9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08e9f7cbe9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8e9f7cbe9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8e9f7cbe9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8e9f7cbe9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8e9f7cbe9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8e9f7cbe9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8e9f7cbe9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08e9f7cbe9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08e9f7cbe9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08e9f7cbe9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08e9f7cbe9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08e9f7cbe9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08e9f7cbe9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08e9f7cbe9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08e9f7cbe9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08e9f7cbe9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08e9f7cbe9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08e9f7cbe9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08e9f7cbe9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8e9f7cbe9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8e9f7cbe9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8e9f7cbe9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8e9f7cbe9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7260a316c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7260a316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8e9f7cbe9_0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8e9f7cbe9_0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8e9f7cbe9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08e9f7cbe9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7260a316c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7260a316c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8e9f7cbe9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8e9f7cbe9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08e9f7cbe9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08e9f7cbe9_0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8e9f7cbe9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8e9f7cbe9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8e9f7cbe9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8e9f7cbe9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08e9f7cbe9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08e9f7cbe9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08e9f7cbe9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08e9f7cbe9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08e9f7cbe9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08e9f7cbe9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7260a316c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7260a316c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8e9f7cbe9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8e9f7cbe9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08e9f7cbe9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08e9f7cbe9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7260a316c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7260a316c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solidFill>
                <a:srgbClr val="24292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8e9f7cbe9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08e9f7cbe9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8e9f7cbe9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08e9f7cbe9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08e9f7cbe9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08e9f7cbe9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8e9f7cbe9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8e9f7cbe9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8e9f7cbe9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08e9f7cbe9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08e9f7cbe9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08e9f7cbe9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8e9f7cbe9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8e9f7cbe9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08e9f7cbe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08e9f7cbe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8e9f7cbe9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08e9f7cbe9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4.png"/><Relationship Id="rId11" Type="http://schemas.openxmlformats.org/officeDocument/2006/relationships/image" Target="../media/image36.png"/><Relationship Id="rId10"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5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{B4FA7214-9AF3-4051-B364-9A7BB26F117B}</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{B4FA7214-9AF3-4051-B364-9A7BB26F117B}</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_2">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_2">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4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3.gif"/><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9.xml"/><Relationship Id="rId3" Type="http://schemas.openxmlformats.org/officeDocument/2006/relationships/hyperlink" Target="http://www.youtube.com/watch?v=5ZDLqbCjads" TargetMode="External"/><Relationship Id="rId4" Type="http://schemas.openxmlformats.org/officeDocument/2006/relationships/image" Target="../media/image6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Reading and Writing in Python</a:t>
            </a:r>
            <a:endParaRPr/>
          </a:p>
        </p:txBody>
      </p:sp>
      <p:sp>
        <p:nvSpPr>
          <p:cNvPr id="795" name="Google Shape;795;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3.2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8"/>
          <p:cNvSpPr txBox="1"/>
          <p:nvPr>
            <p:ph type="title"/>
          </p:nvPr>
        </p:nvSpPr>
        <p:spPr>
          <a:xfrm>
            <a:off x="1400" y="274875"/>
            <a:ext cx="77595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Kid in a Candy Store</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the code that a candy store will use in their state-of-the-art candy vending machine.</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881" name="Google Shape;881;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6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Kid in a Candy Store</a:t>
            </a:r>
            <a:endParaRPr/>
          </a:p>
        </p:txBody>
      </p:sp>
      <p:sp>
        <p:nvSpPr>
          <p:cNvPr id="888" name="Google Shape;888;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889" name="Google Shape;889;p69"/>
          <p:cNvGraphicFramePr/>
          <p:nvPr/>
        </p:nvGraphicFramePr>
        <p:xfrm>
          <a:off x="358300" y="876250"/>
          <a:ext cx="3000000" cy="3000000"/>
        </p:xfrm>
        <a:graphic>
          <a:graphicData uri="http://schemas.openxmlformats.org/drawingml/2006/table">
            <a:tbl>
              <a:tblPr>
                <a:noFill/>
                <a:tableStyleId>{B4FA7214-9AF3-4051-B364-9A7BB26F117B}</a:tableStyleId>
              </a:tblPr>
              <a:tblGrid>
                <a:gridCol w="1282700"/>
                <a:gridCol w="7152500"/>
              </a:tblGrid>
              <a:tr h="750850">
                <a:tc rowSpan="4">
                  <a:txBody>
                    <a:bodyPr/>
                    <a:lstStyle/>
                    <a:p>
                      <a:pPr indent="0" lvl="0" marL="0" rtl="0" algn="r">
                        <a:spcBef>
                          <a:spcPts val="0"/>
                        </a:spcBef>
                        <a:spcAft>
                          <a:spcPts val="400"/>
                        </a:spcAft>
                        <a:buNone/>
                      </a:pPr>
                      <a:r>
                        <a:rPr b="1" lang="en" sz="1300">
                          <a:solidFill>
                            <a:srgbClr val="FFFFFF"/>
                          </a:solidFill>
                          <a:latin typeface="Roboto"/>
                          <a:ea typeface="Roboto"/>
                          <a:cs typeface="Roboto"/>
                          <a:sym typeface="Roboto"/>
                        </a:rPr>
                        <a:t>Instructions</a:t>
                      </a:r>
                      <a:endParaRPr b="1" sz="13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Create a loop that prints all of the candies in the store to the terminal, with their index stored in brackets beside them.</a:t>
                      </a:r>
                      <a:endParaRPr sz="1300">
                        <a:solidFill>
                          <a:srgbClr val="043461"/>
                        </a:solidFill>
                        <a:latin typeface="Roboto"/>
                        <a:ea typeface="Roboto"/>
                        <a:cs typeface="Roboto"/>
                        <a:sym typeface="Roboto"/>
                      </a:endParaRPr>
                    </a:p>
                    <a:p>
                      <a:pPr indent="0" lvl="0" marL="0" rtl="0" algn="l">
                        <a:lnSpc>
                          <a:spcPct val="100000"/>
                        </a:lnSpc>
                        <a:spcBef>
                          <a:spcPts val="400"/>
                        </a:spcBef>
                        <a:spcAft>
                          <a:spcPts val="400"/>
                        </a:spcAft>
                        <a:buNone/>
                      </a:pPr>
                      <a:r>
                        <a:rPr b="1" lang="en" sz="1300">
                          <a:solidFill>
                            <a:srgbClr val="043461"/>
                          </a:solidFill>
                          <a:latin typeface="Roboto"/>
                          <a:ea typeface="Roboto"/>
                          <a:cs typeface="Roboto"/>
                          <a:sym typeface="Roboto"/>
                        </a:rPr>
                        <a:t>For example:</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"[0] Snickers"</a:t>
                      </a:r>
                      <a:endParaRPr sz="1300">
                        <a:solidFill>
                          <a:srgbClr val="FFFFFF"/>
                        </a:solidFill>
                        <a:highlight>
                          <a:srgbClr val="043461"/>
                        </a:highlight>
                        <a:latin typeface="Inconsolata Medium"/>
                        <a:ea typeface="Inconsolata Medium"/>
                        <a:cs typeface="Inconsolata Medium"/>
                        <a:sym typeface="Inconsolata Medium"/>
                      </a:endParaRPr>
                    </a:p>
                  </a:txBody>
                  <a:tcPr marT="109725" marB="1097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75875">
                <a:tc vMerge="1"/>
                <a:tc>
                  <a:txBody>
                    <a:bodyPr/>
                    <a:lstStyle/>
                    <a:p>
                      <a:pPr indent="0" lvl="0" marL="0" rtl="0" algn="l">
                        <a:lnSpc>
                          <a:spcPct val="100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Create a second loop that runs for a number of times determined by the variable </a:t>
                      </a:r>
                      <a:r>
                        <a:rPr lang="en" sz="1300">
                          <a:solidFill>
                            <a:srgbClr val="FFFFFF"/>
                          </a:solidFill>
                          <a:highlight>
                            <a:srgbClr val="043461"/>
                          </a:highlight>
                          <a:latin typeface="Inconsolata Medium"/>
                          <a:ea typeface="Inconsolata Medium"/>
                          <a:cs typeface="Inconsolata Medium"/>
                          <a:sym typeface="Inconsolata Medium"/>
                        </a:rPr>
                        <a:t>allowance</a:t>
                      </a:r>
                      <a:r>
                        <a:rPr lang="en" sz="1300">
                          <a:solidFill>
                            <a:srgbClr val="043461"/>
                          </a:solidFill>
                          <a:latin typeface="Roboto"/>
                          <a:ea typeface="Roboto"/>
                          <a:cs typeface="Roboto"/>
                          <a:sym typeface="Roboto"/>
                        </a:rPr>
                        <a:t>.</a:t>
                      </a:r>
                      <a:endParaRPr sz="1300">
                        <a:solidFill>
                          <a:srgbClr val="043461"/>
                        </a:solidFill>
                        <a:latin typeface="Roboto"/>
                        <a:ea typeface="Roboto"/>
                        <a:cs typeface="Roboto"/>
                        <a:sym typeface="Roboto"/>
                      </a:endParaRPr>
                    </a:p>
                    <a:p>
                      <a:pPr indent="0" lvl="0" marL="0" rtl="0" algn="l">
                        <a:lnSpc>
                          <a:spcPct val="100000"/>
                        </a:lnSpc>
                        <a:spcBef>
                          <a:spcPts val="400"/>
                        </a:spcBef>
                        <a:spcAft>
                          <a:spcPts val="400"/>
                        </a:spcAft>
                        <a:buNone/>
                      </a:pPr>
                      <a:r>
                        <a:rPr b="1" lang="en" sz="1300">
                          <a:solidFill>
                            <a:srgbClr val="043461"/>
                          </a:solidFill>
                          <a:latin typeface="Roboto"/>
                          <a:ea typeface="Roboto"/>
                          <a:cs typeface="Roboto"/>
                          <a:sym typeface="Roboto"/>
                        </a:rPr>
                        <a:t>For example:</a:t>
                      </a:r>
                      <a:r>
                        <a:rPr lang="en" sz="1300">
                          <a:solidFill>
                            <a:srgbClr val="043461"/>
                          </a:solidFill>
                          <a:latin typeface="Roboto"/>
                          <a:ea typeface="Roboto"/>
                          <a:cs typeface="Roboto"/>
                          <a:sym typeface="Roboto"/>
                        </a:rPr>
                        <a:t> If </a:t>
                      </a:r>
                      <a:r>
                        <a:rPr lang="en" sz="1300">
                          <a:solidFill>
                            <a:srgbClr val="FFFFFF"/>
                          </a:solidFill>
                          <a:highlight>
                            <a:srgbClr val="043461"/>
                          </a:highlight>
                          <a:latin typeface="Inconsolata Medium"/>
                          <a:ea typeface="Inconsolata Medium"/>
                          <a:cs typeface="Inconsolata Medium"/>
                          <a:sym typeface="Inconsolata Medium"/>
                        </a:rPr>
                        <a:t>allowance</a:t>
                      </a:r>
                      <a:r>
                        <a:rPr lang="en" sz="1300">
                          <a:solidFill>
                            <a:srgbClr val="FFFFFF"/>
                          </a:solidFill>
                          <a:latin typeface="Inconsolata Medium"/>
                          <a:ea typeface="Inconsolata Medium"/>
                          <a:cs typeface="Inconsolata Medium"/>
                          <a:sym typeface="Inconsolata Medium"/>
                        </a:rPr>
                        <a:t> </a:t>
                      </a:r>
                      <a:r>
                        <a:rPr lang="en" sz="1300">
                          <a:solidFill>
                            <a:srgbClr val="043461"/>
                          </a:solidFill>
                          <a:latin typeface="Roboto"/>
                          <a:ea typeface="Roboto"/>
                          <a:cs typeface="Roboto"/>
                          <a:sym typeface="Roboto"/>
                        </a:rPr>
                        <a:t>is equal to five, the loop should run five times.</a:t>
                      </a:r>
                      <a:endParaRPr sz="1300">
                        <a:solidFill>
                          <a:srgbClr val="043461"/>
                        </a:solidFill>
                        <a:latin typeface="Roboto"/>
                        <a:ea typeface="Roboto"/>
                        <a:cs typeface="Roboto"/>
                        <a:sym typeface="Roboto"/>
                      </a:endParaRPr>
                    </a:p>
                  </a:txBody>
                  <a:tcPr marT="109725" marB="1097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34275">
                <a:tc vMerge="1"/>
                <a:tc>
                  <a:txBody>
                    <a:bodyPr/>
                    <a:lstStyle/>
                    <a:p>
                      <a:pPr indent="0" lvl="0" marL="0" rtl="0" algn="l">
                        <a:lnSpc>
                          <a:spcPct val="100000"/>
                        </a:lnSpc>
                        <a:spcBef>
                          <a:spcPts val="0"/>
                        </a:spcBef>
                        <a:spcAft>
                          <a:spcPts val="0"/>
                        </a:spcAft>
                        <a:buClr>
                          <a:schemeClr val="dk1"/>
                        </a:buClr>
                        <a:buSzPts val="1100"/>
                        <a:buFont typeface="Arial"/>
                        <a:buNone/>
                      </a:pPr>
                      <a:r>
                        <a:rPr lang="en" sz="1300">
                          <a:solidFill>
                            <a:srgbClr val="043461"/>
                          </a:solidFill>
                          <a:latin typeface="Roboto"/>
                          <a:ea typeface="Roboto"/>
                          <a:cs typeface="Roboto"/>
                          <a:sym typeface="Roboto"/>
                        </a:rPr>
                        <a:t>Each time this second loop runs, take in a user's input, preferably a number, and then add the candy with a matching index to the variable </a:t>
                      </a:r>
                      <a:r>
                        <a:rPr lang="en" sz="1300">
                          <a:solidFill>
                            <a:srgbClr val="FFFFFF"/>
                          </a:solidFill>
                          <a:highlight>
                            <a:srgbClr val="043461"/>
                          </a:highlight>
                          <a:latin typeface="Inconsolata Medium"/>
                          <a:ea typeface="Inconsolata Medium"/>
                          <a:cs typeface="Inconsolata Medium"/>
                          <a:sym typeface="Inconsolata Medium"/>
                        </a:rPr>
                        <a:t>candy_cart</a:t>
                      </a:r>
                      <a:r>
                        <a:rPr lang="en" sz="1300">
                          <a:solidFill>
                            <a:srgbClr val="043461"/>
                          </a:solidFill>
                          <a:latin typeface="Roboto"/>
                          <a:ea typeface="Roboto"/>
                          <a:cs typeface="Roboto"/>
                          <a:sym typeface="Roboto"/>
                        </a:rPr>
                        <a:t>.</a:t>
                      </a:r>
                      <a:endParaRPr sz="1300">
                        <a:solidFill>
                          <a:srgbClr val="043461"/>
                        </a:solidFill>
                        <a:latin typeface="Roboto"/>
                        <a:ea typeface="Roboto"/>
                        <a:cs typeface="Roboto"/>
                        <a:sym typeface="Roboto"/>
                      </a:endParaRPr>
                    </a:p>
                    <a:p>
                      <a:pPr indent="0" lvl="0" marL="0" rtl="0" algn="l">
                        <a:lnSpc>
                          <a:spcPct val="100000"/>
                        </a:lnSpc>
                        <a:spcBef>
                          <a:spcPts val="400"/>
                        </a:spcBef>
                        <a:spcAft>
                          <a:spcPts val="400"/>
                        </a:spcAft>
                        <a:buClr>
                          <a:schemeClr val="dk1"/>
                        </a:buClr>
                        <a:buSzPts val="1100"/>
                        <a:buFont typeface="Arial"/>
                        <a:buNone/>
                      </a:pPr>
                      <a:r>
                        <a:rPr b="1" lang="en" sz="1300">
                          <a:solidFill>
                            <a:srgbClr val="043461"/>
                          </a:solidFill>
                          <a:latin typeface="Roboto"/>
                          <a:ea typeface="Roboto"/>
                          <a:cs typeface="Roboto"/>
                          <a:sym typeface="Roboto"/>
                        </a:rPr>
                        <a:t>For example:</a:t>
                      </a:r>
                      <a:r>
                        <a:rPr lang="en" sz="1300">
                          <a:solidFill>
                            <a:srgbClr val="043461"/>
                          </a:solidFill>
                          <a:latin typeface="Roboto"/>
                          <a:ea typeface="Roboto"/>
                          <a:cs typeface="Roboto"/>
                          <a:sym typeface="Roboto"/>
                        </a:rPr>
                        <a:t> If the user enters </a:t>
                      </a:r>
                      <a:r>
                        <a:rPr lang="en" sz="1300">
                          <a:solidFill>
                            <a:srgbClr val="FFFFFF"/>
                          </a:solidFill>
                          <a:highlight>
                            <a:srgbClr val="043461"/>
                          </a:highlight>
                          <a:latin typeface="Inconsolata Medium"/>
                          <a:ea typeface="Inconsolata Medium"/>
                          <a:cs typeface="Inconsolata Medium"/>
                          <a:sym typeface="Inconsolata Medium"/>
                        </a:rPr>
                        <a:t>"0"</a:t>
                      </a:r>
                      <a:r>
                        <a:rPr lang="en" sz="1300">
                          <a:solidFill>
                            <a:srgbClr val="043461"/>
                          </a:solidFill>
                          <a:latin typeface="Roboto"/>
                          <a:ea typeface="Roboto"/>
                          <a:cs typeface="Roboto"/>
                          <a:sym typeface="Roboto"/>
                        </a:rPr>
                        <a:t> as their input, </a:t>
                      </a:r>
                      <a:r>
                        <a:rPr lang="en" sz="1300">
                          <a:solidFill>
                            <a:srgbClr val="FFFFFF"/>
                          </a:solidFill>
                          <a:highlight>
                            <a:srgbClr val="043461"/>
                          </a:highlight>
                          <a:latin typeface="Inconsolata Medium"/>
                          <a:ea typeface="Inconsolata Medium"/>
                          <a:cs typeface="Inconsolata Medium"/>
                          <a:sym typeface="Inconsolata Medium"/>
                        </a:rPr>
                        <a:t>"Snickers"</a:t>
                      </a:r>
                      <a:r>
                        <a:rPr lang="en" sz="1300">
                          <a:solidFill>
                            <a:srgbClr val="043461"/>
                          </a:solidFill>
                          <a:latin typeface="Roboto"/>
                          <a:ea typeface="Roboto"/>
                          <a:cs typeface="Roboto"/>
                          <a:sym typeface="Roboto"/>
                        </a:rPr>
                        <a:t> should be added into the </a:t>
                      </a:r>
                      <a:r>
                        <a:rPr lang="en" sz="1300">
                          <a:solidFill>
                            <a:srgbClr val="FFFFFF"/>
                          </a:solidFill>
                          <a:highlight>
                            <a:srgbClr val="043461"/>
                          </a:highlight>
                          <a:latin typeface="Inconsolata Medium"/>
                          <a:ea typeface="Inconsolata Medium"/>
                          <a:cs typeface="Inconsolata Medium"/>
                          <a:sym typeface="Inconsolata Medium"/>
                        </a:rPr>
                        <a:t>candy_cart</a:t>
                      </a:r>
                      <a:r>
                        <a:rPr lang="en" sz="1300">
                          <a:solidFill>
                            <a:srgbClr val="043461"/>
                          </a:solidFill>
                          <a:latin typeface="Roboto"/>
                          <a:ea typeface="Roboto"/>
                          <a:cs typeface="Roboto"/>
                          <a:sym typeface="Roboto"/>
                        </a:rPr>
                        <a:t> list.</a:t>
                      </a:r>
                      <a:endParaRPr sz="1300">
                        <a:solidFill>
                          <a:srgbClr val="043461"/>
                        </a:solidFill>
                        <a:latin typeface="Roboto"/>
                        <a:ea typeface="Roboto"/>
                        <a:cs typeface="Roboto"/>
                        <a:sym typeface="Roboto"/>
                      </a:endParaRPr>
                    </a:p>
                  </a:txBody>
                  <a:tcPr marT="109725" marB="1097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373375">
                <a:tc vMerge="1"/>
                <a:tc>
                  <a:txBody>
                    <a:bodyPr/>
                    <a:lstStyle/>
                    <a:p>
                      <a:pPr indent="0" lvl="0" marL="0" rtl="0" algn="l">
                        <a:lnSpc>
                          <a:spcPct val="100000"/>
                        </a:lnSpc>
                        <a:spcBef>
                          <a:spcPts val="0"/>
                        </a:spcBef>
                        <a:spcAft>
                          <a:spcPts val="400"/>
                        </a:spcAft>
                        <a:buNone/>
                      </a:pPr>
                      <a:r>
                        <a:rPr lang="en" sz="1300">
                          <a:solidFill>
                            <a:srgbClr val="043461"/>
                          </a:solidFill>
                          <a:latin typeface="Roboto"/>
                          <a:ea typeface="Roboto"/>
                          <a:cs typeface="Roboto"/>
                          <a:sym typeface="Roboto"/>
                        </a:rPr>
                        <a:t>Use another loop to print all of the selected candies to the terminal.</a:t>
                      </a:r>
                      <a:endParaRPr sz="1300">
                        <a:solidFill>
                          <a:srgbClr val="043461"/>
                        </a:solidFill>
                        <a:latin typeface="Roboto"/>
                        <a:ea typeface="Roboto"/>
                        <a:cs typeface="Roboto"/>
                        <a:sym typeface="Roboto"/>
                      </a:endParaRPr>
                    </a:p>
                  </a:txBody>
                  <a:tcPr marT="109725" marB="1097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39050">
                <a:tc>
                  <a:txBody>
                    <a:bodyPr/>
                    <a:lstStyle/>
                    <a:p>
                      <a:pPr indent="0" lvl="0" marL="0" rtl="0" algn="r">
                        <a:lnSpc>
                          <a:spcPct val="100000"/>
                        </a:lnSpc>
                        <a:spcBef>
                          <a:spcPts val="0"/>
                        </a:spcBef>
                        <a:spcAft>
                          <a:spcPts val="400"/>
                        </a:spcAft>
                        <a:buNone/>
                      </a:pPr>
                      <a:r>
                        <a:rPr b="1" lang="en" sz="1300">
                          <a:solidFill>
                            <a:srgbClr val="FFFFFF"/>
                          </a:solidFill>
                          <a:latin typeface="Roboto"/>
                          <a:ea typeface="Roboto"/>
                          <a:cs typeface="Roboto"/>
                          <a:sym typeface="Roboto"/>
                        </a:rPr>
                        <a:t>Bonus</a:t>
                      </a:r>
                      <a:endParaRPr b="1" sz="1300">
                        <a:solidFill>
                          <a:srgbClr val="FFFFFF"/>
                        </a:solidFill>
                        <a:latin typeface="Roboto"/>
                        <a:ea typeface="Roboto"/>
                        <a:cs typeface="Roboto"/>
                        <a:sym typeface="Roboto"/>
                      </a:endParaRPr>
                    </a:p>
                  </a:txBody>
                  <a:tcPr marT="91425" marB="914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00000"/>
                        </a:lnSpc>
                        <a:spcBef>
                          <a:spcPts val="0"/>
                        </a:spcBef>
                        <a:spcAft>
                          <a:spcPts val="400"/>
                        </a:spcAft>
                        <a:buNone/>
                      </a:pPr>
                      <a:r>
                        <a:rPr lang="en" sz="1300">
                          <a:solidFill>
                            <a:srgbClr val="043461"/>
                          </a:solidFill>
                          <a:latin typeface="Roboto"/>
                          <a:ea typeface="Roboto"/>
                          <a:cs typeface="Roboto"/>
                          <a:sym typeface="Roboto"/>
                        </a:rPr>
                        <a:t>Create a version of the code that allows a user to select as much candy as they want, up until they say they do not want any more.</a:t>
                      </a:r>
                      <a:endParaRPr sz="1300">
                        <a:solidFill>
                          <a:srgbClr val="043461"/>
                        </a:solidFill>
                        <a:latin typeface="Roboto"/>
                        <a:ea typeface="Roboto"/>
                        <a:cs typeface="Roboto"/>
                        <a:sym typeface="Roboto"/>
                      </a:endParaRPr>
                    </a:p>
                  </a:txBody>
                  <a:tcPr marT="109725" marB="10972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1"/>
          <p:cNvSpPr txBox="1"/>
          <p:nvPr>
            <p:ph type="title"/>
          </p:nvPr>
        </p:nvSpPr>
        <p:spPr>
          <a:xfrm>
            <a:off x="1400" y="274875"/>
            <a:ext cx="8859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House of Pies</a:t>
            </a:r>
            <a:endParaRPr sz="3600"/>
          </a:p>
          <a:p>
            <a:pPr indent="0" lvl="0" marL="0" rtl="0" algn="l">
              <a:spcBef>
                <a:spcPts val="800"/>
              </a:spcBef>
              <a:spcAft>
                <a:spcPts val="0"/>
              </a:spcAft>
              <a:buNone/>
            </a:pPr>
            <a:r>
              <a:rPr lang="en" sz="1800">
                <a:latin typeface="Roboto"/>
                <a:ea typeface="Roboto"/>
                <a:cs typeface="Roboto"/>
                <a:sym typeface="Roboto"/>
              </a:rPr>
              <a:t>In this activity, you will build an order form that displays a list of pies and then prompts users to make a selection. It will continue to prompt for selections until the user decides to end the process.</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900" name="Google Shape;90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1" name="Google Shape;901;p7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House of Pies</a:t>
            </a:r>
            <a:endParaRPr/>
          </a:p>
        </p:txBody>
      </p:sp>
      <p:sp>
        <p:nvSpPr>
          <p:cNvPr id="907" name="Google Shape;907;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instructions:</a:t>
            </a:r>
            <a:endParaRPr/>
          </a:p>
        </p:txBody>
      </p:sp>
      <p:sp>
        <p:nvSpPr>
          <p:cNvPr id="908" name="Google Shape;908;p72"/>
          <p:cNvSpPr/>
          <p:nvPr/>
        </p:nvSpPr>
        <p:spPr>
          <a:xfrm>
            <a:off x="453220" y="119540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09" name="Google Shape;909;p72"/>
          <p:cNvSpPr/>
          <p:nvPr/>
        </p:nvSpPr>
        <p:spPr>
          <a:xfrm flipH="1" rot="10800000">
            <a:off x="453220" y="1473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10" name="Google Shape;910;p72"/>
          <p:cNvSpPr/>
          <p:nvPr/>
        </p:nvSpPr>
        <p:spPr>
          <a:xfrm>
            <a:off x="1352550" y="1150225"/>
            <a:ext cx="7517100" cy="1277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None/>
            </a:pPr>
            <a:r>
              <a:rPr lang="en" sz="1300">
                <a:solidFill>
                  <a:srgbClr val="043461"/>
                </a:solidFill>
                <a:latin typeface="Roboto"/>
                <a:ea typeface="Roboto"/>
                <a:cs typeface="Roboto"/>
                <a:sym typeface="Roboto"/>
              </a:rPr>
              <a:t>Create an order form that displays a list of pies to the user in the following way:</a:t>
            </a:r>
            <a:endParaRPr sz="1300">
              <a:solidFill>
                <a:srgbClr val="043461"/>
              </a:solidFill>
              <a:latin typeface="Roboto"/>
              <a:ea typeface="Roboto"/>
              <a:cs typeface="Roboto"/>
              <a:sym typeface="Roboto"/>
            </a:endParaRPr>
          </a:p>
          <a:p>
            <a:pPr indent="0" lvl="0" marL="0" rtl="0" algn="l">
              <a:lnSpc>
                <a:spcPct val="100000"/>
              </a:lnSpc>
              <a:spcBef>
                <a:spcPts val="800"/>
              </a:spcBef>
              <a:spcAft>
                <a:spcPts val="0"/>
              </a:spcAft>
              <a:buClr>
                <a:schemeClr val="dk1"/>
              </a:buClr>
              <a:buSzPts val="1100"/>
              <a:buFont typeface="Arial"/>
              <a:buNone/>
            </a:pPr>
            <a:r>
              <a:rPr lang="en" sz="1100">
                <a:solidFill>
                  <a:srgbClr val="043461"/>
                </a:solidFill>
                <a:latin typeface="Inconsolata Medium"/>
                <a:ea typeface="Inconsolata Medium"/>
                <a:cs typeface="Inconsolata Medium"/>
                <a:sym typeface="Inconsolata Medium"/>
              </a:rPr>
              <a:t>Welcome to the House of Pies Here are our pies:</a:t>
            </a:r>
            <a:endParaRPr sz="1100">
              <a:solidFill>
                <a:srgbClr val="043461"/>
              </a:solidFill>
              <a:latin typeface="Inconsolata Medium"/>
              <a:ea typeface="Inconsolata Medium"/>
              <a:cs typeface="Inconsolata Medium"/>
              <a:sym typeface="Inconsolata Medium"/>
            </a:endParaRPr>
          </a:p>
          <a:p>
            <a:pPr indent="0" lvl="0" marL="0" rtl="0" algn="l">
              <a:lnSpc>
                <a:spcPct val="115000"/>
              </a:lnSpc>
              <a:spcBef>
                <a:spcPts val="800"/>
              </a:spcBef>
              <a:spcAft>
                <a:spcPts val="0"/>
              </a:spcAft>
              <a:buClr>
                <a:schemeClr val="dk1"/>
              </a:buClr>
              <a:buSzPts val="1100"/>
              <a:buFont typeface="Arial"/>
              <a:buNone/>
            </a:pPr>
            <a:r>
              <a:rPr lang="en" sz="1100">
                <a:solidFill>
                  <a:srgbClr val="043461"/>
                </a:solidFill>
                <a:latin typeface="Inconsolata Medium"/>
                <a:ea typeface="Inconsolata Medium"/>
                <a:cs typeface="Inconsolata Medium"/>
                <a:sym typeface="Inconsolata Medium"/>
              </a:rPr>
              <a:t>_______________________________________________________________</a:t>
            </a:r>
            <a:endParaRPr sz="1100">
              <a:solidFill>
                <a:srgbClr val="04346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sz="1100">
                <a:solidFill>
                  <a:srgbClr val="043461"/>
                </a:solidFill>
                <a:latin typeface="Inconsolata Medium"/>
                <a:ea typeface="Inconsolata Medium"/>
                <a:cs typeface="Inconsolata Medium"/>
                <a:sym typeface="Inconsolata Medium"/>
              </a:rPr>
              <a:t>(1) Pecan, (2) Apple Crisp, (3) Bean, (4) Banoffee, (5) Black Bun, (6) Blueberry, (7) Buko, (8) Burek</a:t>
            </a:r>
            <a:endParaRPr sz="1500">
              <a:solidFill>
                <a:srgbClr val="043461"/>
              </a:solidFill>
              <a:latin typeface="Roboto"/>
              <a:ea typeface="Roboto"/>
              <a:cs typeface="Roboto"/>
              <a:sym typeface="Roboto"/>
            </a:endParaRPr>
          </a:p>
        </p:txBody>
      </p:sp>
      <p:sp>
        <p:nvSpPr>
          <p:cNvPr id="911" name="Google Shape;911;p72"/>
          <p:cNvSpPr/>
          <p:nvPr/>
        </p:nvSpPr>
        <p:spPr>
          <a:xfrm>
            <a:off x="453220" y="2605225"/>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12" name="Google Shape;912;p72"/>
          <p:cNvSpPr/>
          <p:nvPr/>
        </p:nvSpPr>
        <p:spPr>
          <a:xfrm flipH="1" rot="10800000">
            <a:off x="453220" y="28838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13" name="Google Shape;913;p72"/>
          <p:cNvSpPr/>
          <p:nvPr/>
        </p:nvSpPr>
        <p:spPr>
          <a:xfrm>
            <a:off x="1352550" y="25600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Then, prompt the user to enter the number for the pie they'd like to order.</a:t>
            </a:r>
            <a:endParaRPr sz="1300">
              <a:solidFill>
                <a:srgbClr val="043461"/>
              </a:solidFill>
              <a:latin typeface="Roboto"/>
              <a:ea typeface="Roboto"/>
              <a:cs typeface="Roboto"/>
              <a:sym typeface="Roboto"/>
            </a:endParaRPr>
          </a:p>
        </p:txBody>
      </p:sp>
      <p:sp>
        <p:nvSpPr>
          <p:cNvPr id="914" name="Google Shape;914;p72"/>
          <p:cNvSpPr/>
          <p:nvPr/>
        </p:nvSpPr>
        <p:spPr>
          <a:xfrm>
            <a:off x="453220" y="334910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15" name="Google Shape;915;p72"/>
          <p:cNvSpPr/>
          <p:nvPr/>
        </p:nvSpPr>
        <p:spPr>
          <a:xfrm flipH="1" rot="10800000">
            <a:off x="453220" y="36276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16" name="Google Shape;916;p72"/>
          <p:cNvSpPr/>
          <p:nvPr/>
        </p:nvSpPr>
        <p:spPr>
          <a:xfrm>
            <a:off x="1352550" y="33039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Immediately follow up their order with </a:t>
            </a:r>
            <a:r>
              <a:rPr lang="en" sz="1300">
                <a:solidFill>
                  <a:srgbClr val="FFFFFF"/>
                </a:solidFill>
                <a:highlight>
                  <a:srgbClr val="212940"/>
                </a:highlight>
                <a:latin typeface="Inconsolata Medium"/>
                <a:ea typeface="Inconsolata Medium"/>
                <a:cs typeface="Inconsolata Medium"/>
                <a:sym typeface="Inconsolata Medium"/>
              </a:rPr>
              <a:t>Great! We’ll have that &lt;PIE NAME&gt; right out for you</a:t>
            </a:r>
            <a:r>
              <a:rPr lang="en" sz="1300">
                <a:solidFill>
                  <a:srgbClr val="043461"/>
                </a:solidFill>
                <a:latin typeface="Roboto"/>
                <a:ea typeface="Roboto"/>
                <a:cs typeface="Roboto"/>
                <a:sym typeface="Roboto"/>
              </a:rPr>
              <a:t>, and then ask if they would like to make another order. If so, repeat the process</a:t>
            </a:r>
            <a:endParaRPr sz="1300">
              <a:solidFill>
                <a:srgbClr val="043461"/>
              </a:solidFill>
              <a:latin typeface="Roboto"/>
              <a:ea typeface="Roboto"/>
              <a:cs typeface="Roboto"/>
              <a:sym typeface="Roboto"/>
            </a:endParaRPr>
          </a:p>
        </p:txBody>
      </p:sp>
      <p:sp>
        <p:nvSpPr>
          <p:cNvPr id="917" name="Google Shape;917;p72"/>
          <p:cNvSpPr/>
          <p:nvPr/>
        </p:nvSpPr>
        <p:spPr>
          <a:xfrm>
            <a:off x="453220" y="4092975"/>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18" name="Google Shape;918;p72"/>
          <p:cNvSpPr/>
          <p:nvPr/>
        </p:nvSpPr>
        <p:spPr>
          <a:xfrm flipH="1" rot="10800000">
            <a:off x="453220" y="437156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19" name="Google Shape;919;p72"/>
          <p:cNvSpPr/>
          <p:nvPr/>
        </p:nvSpPr>
        <p:spPr>
          <a:xfrm>
            <a:off x="1352550" y="40478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Once the user is done purchasing pies, print the total number of pies ordered.</a:t>
            </a:r>
            <a:endParaRPr sz="1300">
              <a:solidFill>
                <a:srgbClr val="04346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House of Pies</a:t>
            </a:r>
            <a:endParaRPr/>
          </a:p>
        </p:txBody>
      </p:sp>
      <p:sp>
        <p:nvSpPr>
          <p:cNvPr id="925" name="Google Shape;925;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Modify the application so that at the conclusion of the transaction, the user's purchases are listed out, with the total pie count broken by each pie. </a:t>
            </a:r>
            <a:br>
              <a:rPr lang="en"/>
            </a:br>
            <a:br>
              <a:rPr lang="en"/>
            </a:br>
            <a:r>
              <a:rPr lang="en"/>
              <a:t>For example:</a:t>
            </a:r>
            <a:endParaRPr/>
          </a:p>
        </p:txBody>
      </p:sp>
      <p:sp>
        <p:nvSpPr>
          <p:cNvPr id="926" name="Google Shape;926;p73"/>
          <p:cNvSpPr txBox="1"/>
          <p:nvPr/>
        </p:nvSpPr>
        <p:spPr>
          <a:xfrm>
            <a:off x="446850" y="2018700"/>
            <a:ext cx="5587200" cy="2724300"/>
          </a:xfrm>
          <a:prstGeom prst="rect">
            <a:avLst/>
          </a:prstGeom>
          <a:solidFill>
            <a:srgbClr val="F2F5F9"/>
          </a:solidFill>
          <a:ln>
            <a:noFill/>
          </a:ln>
        </p:spPr>
        <p:txBody>
          <a:bodyPr anchorCtr="0" anchor="t" bIns="91425" lIns="228600" spcFirstLastPara="1" rIns="91425" wrap="square" tIns="91425">
            <a:spAutoFit/>
          </a:bodyPr>
          <a:lstStyle/>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You purchased:</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Pecan</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Apple Crisp</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Bean</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2 Banoffee </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Black Bun</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Blueberry</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Buko</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Berek</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0 Tamale</a:t>
            </a:r>
            <a:endParaRPr sz="1500">
              <a:solidFill>
                <a:srgbClr val="043461"/>
              </a:solidFill>
              <a:latin typeface="Inconsolata Medium"/>
              <a:ea typeface="Inconsolata Medium"/>
              <a:cs typeface="Inconsolata Medium"/>
              <a:sym typeface="Inconsolata Medium"/>
            </a:endParaRPr>
          </a:p>
          <a:p>
            <a:pPr indent="0" lvl="0" marL="0" rtl="0" algn="l">
              <a:spcBef>
                <a:spcPts val="0"/>
              </a:spcBef>
              <a:spcAft>
                <a:spcPts val="0"/>
              </a:spcAft>
              <a:buNone/>
            </a:pPr>
            <a:r>
              <a:rPr lang="en" sz="1500">
                <a:solidFill>
                  <a:srgbClr val="043461"/>
                </a:solidFill>
                <a:latin typeface="Inconsolata Medium"/>
                <a:ea typeface="Inconsolata Medium"/>
                <a:cs typeface="Inconsolata Medium"/>
                <a:sym typeface="Inconsolata Medium"/>
              </a:rPr>
              <a:t>1 Steak </a:t>
            </a:r>
            <a:endParaRPr sz="1500">
              <a:solidFill>
                <a:srgbClr val="043461"/>
              </a:solidFill>
              <a:latin typeface="Inconsolata Medium"/>
              <a:ea typeface="Inconsolata Medium"/>
              <a:cs typeface="Inconsolata Medium"/>
              <a:sym typeface="Inconsolata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7" name="Google Shape;937;p7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Text Files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6"/>
          <p:cNvSpPr txBox="1"/>
          <p:nvPr>
            <p:ph type="title"/>
          </p:nvPr>
        </p:nvSpPr>
        <p:spPr>
          <a:xfrm>
            <a:off x="25" y="274800"/>
            <a:ext cx="8208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Python can read in data from external text files and then perform tasks on that data.</a:t>
            </a:r>
            <a:endParaRPr/>
          </a:p>
        </p:txBody>
      </p:sp>
      <p:sp>
        <p:nvSpPr>
          <p:cNvPr id="943" name="Google Shape;94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9" name="Google Shape;94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Text Files</a:t>
            </a:r>
            <a:endParaRPr/>
          </a:p>
        </p:txBody>
      </p:sp>
      <p:sp>
        <p:nvSpPr>
          <p:cNvPr id="950" name="Google Shape;950;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all need directions to go from point A to point B, and Python is no different when dealing with external files. It requires very precise directions about what path to follow to reach the desired file.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this case, the desired file is located within a subfolder called “Resources,” so the path we need to provide Python would be “Resources/FileName.txt”.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b="1" lang="en"/>
              <a:t>Note:</a:t>
            </a:r>
            <a:r>
              <a:rPr lang="en"/>
              <a:t> Different operating systems set their paths in different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1" name="Google Shape;951;p77"/>
          <p:cNvSpPr/>
          <p:nvPr/>
        </p:nvSpPr>
        <p:spPr>
          <a:xfrm>
            <a:off x="419675" y="3133600"/>
            <a:ext cx="8124000" cy="1362300"/>
          </a:xfrm>
          <a:prstGeom prst="rect">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i="1" lang="en" sz="2000">
                <a:solidFill>
                  <a:srgbClr val="A9B7C0"/>
                </a:solidFill>
                <a:latin typeface="Inconsolata"/>
                <a:ea typeface="Inconsolata"/>
                <a:cs typeface="Inconsolata"/>
                <a:sym typeface="Inconsolata"/>
              </a:rPr>
              <a:t># Store the file path associated with the file </a:t>
            </a:r>
            <a:br>
              <a:rPr i="1" lang="en" sz="2000">
                <a:solidFill>
                  <a:srgbClr val="A9B7C0"/>
                </a:solidFill>
                <a:latin typeface="Inconsolata"/>
                <a:ea typeface="Inconsolata"/>
                <a:cs typeface="Inconsolata"/>
                <a:sym typeface="Inconsolata"/>
              </a:rPr>
            </a:br>
            <a:r>
              <a:rPr i="1" lang="en" sz="2000">
                <a:solidFill>
                  <a:srgbClr val="A9B7C0"/>
                </a:solidFill>
                <a:latin typeface="Inconsolata"/>
                <a:ea typeface="Inconsolata"/>
                <a:cs typeface="Inconsolata"/>
                <a:sym typeface="Inconsolata"/>
              </a:rPr>
              <a:t>(note the backlash may be OS specific)</a:t>
            </a:r>
            <a:endParaRPr i="1" sz="2000">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solidFill>
                  <a:srgbClr val="00FFFF"/>
                </a:solidFill>
                <a:latin typeface="Inconsolata"/>
                <a:ea typeface="Inconsolata"/>
                <a:cs typeface="Inconsolata"/>
                <a:sym typeface="Inconsolata"/>
              </a:rPr>
              <a:t>file</a:t>
            </a:r>
            <a:r>
              <a:rPr lang="en" sz="2000">
                <a:solidFill>
                  <a:srgbClr val="FFFFFF"/>
                </a:solidFill>
                <a:latin typeface="Inconsolata"/>
                <a:ea typeface="Inconsolata"/>
                <a:cs typeface="Inconsolata"/>
                <a:sym typeface="Inconsolata"/>
              </a:rPr>
              <a:t> = </a:t>
            </a:r>
            <a:r>
              <a:rPr lang="en" sz="2000">
                <a:solidFill>
                  <a:srgbClr val="FF992D"/>
                </a:solidFill>
                <a:latin typeface="Inconsolata"/>
                <a:ea typeface="Inconsolata"/>
                <a:cs typeface="Inconsolata"/>
                <a:sym typeface="Inconsolata"/>
              </a:rPr>
              <a:t>'Resources/input.txt'</a:t>
            </a:r>
            <a:endParaRPr sz="2000">
              <a:solidFill>
                <a:srgbClr val="FF992D"/>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801" name="Google Shape;80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802" name="Google Shape;80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3" name="Google Shape;803;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4" name="Google Shape;804;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5" name="Google Shape;805;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06" name="Google Shape;806;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07" name="Google Shape;807;p60"/>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Read data into Python from CSV files.</a:t>
            </a:r>
            <a:endParaRPr sz="1800">
              <a:solidFill>
                <a:srgbClr val="043461"/>
              </a:solidFill>
              <a:latin typeface="Roboto"/>
              <a:ea typeface="Roboto"/>
              <a:cs typeface="Roboto"/>
              <a:sym typeface="Roboto"/>
            </a:endParaRPr>
          </a:p>
        </p:txBody>
      </p:sp>
      <p:sp>
        <p:nvSpPr>
          <p:cNvPr id="808" name="Google Shape;808;p60"/>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Write data from Python to CSV files. </a:t>
            </a:r>
            <a:endParaRPr sz="1800">
              <a:solidFill>
                <a:srgbClr val="043461"/>
              </a:solidFill>
              <a:latin typeface="Roboto"/>
              <a:ea typeface="Roboto"/>
              <a:cs typeface="Roboto"/>
              <a:sym typeface="Roboto"/>
            </a:endParaRPr>
          </a:p>
        </p:txBody>
      </p:sp>
      <p:sp>
        <p:nvSpPr>
          <p:cNvPr id="809" name="Google Shape;809;p60"/>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Zip two lists together and know when this is helpful.</a:t>
            </a:r>
            <a:endParaRPr sz="1800">
              <a:solidFill>
                <a:srgbClr val="043461"/>
              </a:solidFill>
              <a:latin typeface="Roboto"/>
              <a:ea typeface="Roboto"/>
              <a:cs typeface="Roboto"/>
              <a:sym typeface="Roboto"/>
            </a:endParaRPr>
          </a:p>
        </p:txBody>
      </p:sp>
      <p:sp>
        <p:nvSpPr>
          <p:cNvPr id="810" name="Google Shape;810;p60"/>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Create and use Python functions.</a:t>
            </a:r>
            <a:endParaRPr sz="1800">
              <a:solidFill>
                <a:srgbClr val="043461"/>
              </a:solidFill>
              <a:latin typeface="Roboto"/>
              <a:ea typeface="Roboto"/>
              <a:cs typeface="Roboto"/>
              <a:sym typeface="Roboto"/>
            </a:endParaRPr>
          </a:p>
        </p:txBody>
      </p:sp>
      <p:sp>
        <p:nvSpPr>
          <p:cNvPr id="811" name="Google Shape;811;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2" name="Google Shape;812;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13" name="Google Shape;813;p6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14" name="Google Shape;814;p6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Text Files</a:t>
            </a:r>
            <a:endParaRPr/>
          </a:p>
        </p:txBody>
      </p:sp>
      <p:sp>
        <p:nvSpPr>
          <p:cNvPr id="957" name="Google Shape;957;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8" name="Google Shape;958;p78"/>
          <p:cNvSpPr/>
          <p:nvPr/>
        </p:nvSpPr>
        <p:spPr>
          <a:xfrm>
            <a:off x="453220" y="776425"/>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59" name="Google Shape;959;p78"/>
          <p:cNvSpPr/>
          <p:nvPr/>
        </p:nvSpPr>
        <p:spPr>
          <a:xfrm flipH="1" rot="10800000">
            <a:off x="453220" y="10550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0" name="Google Shape;960;p78"/>
          <p:cNvSpPr/>
          <p:nvPr/>
        </p:nvSpPr>
        <p:spPr>
          <a:xfrm>
            <a:off x="1352550" y="731250"/>
            <a:ext cx="7517100" cy="735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highlight>
                  <a:srgbClr val="043461"/>
                </a:highlight>
                <a:latin typeface="Inconsolata Medium"/>
                <a:ea typeface="Inconsolata Medium"/>
                <a:cs typeface="Inconsolata Medium"/>
                <a:sym typeface="Inconsolata Medium"/>
              </a:rPr>
              <a:t>with</a:t>
            </a:r>
            <a:r>
              <a:rPr lang="en" sz="1300">
                <a:solidFill>
                  <a:srgbClr val="043461"/>
                </a:solidFill>
                <a:latin typeface="Roboto"/>
                <a:ea typeface="Roboto"/>
                <a:cs typeface="Roboto"/>
                <a:sym typeface="Roboto"/>
              </a:rPr>
              <a:t> is a special syntax block that allows us to perform operations that require a safety clean-up after the code block is completed.</a:t>
            </a:r>
            <a:endParaRPr sz="1300">
              <a:solidFill>
                <a:srgbClr val="043461"/>
              </a:solidFill>
              <a:latin typeface="Roboto"/>
              <a:ea typeface="Roboto"/>
              <a:cs typeface="Roboto"/>
              <a:sym typeface="Roboto"/>
            </a:endParaRPr>
          </a:p>
        </p:txBody>
      </p:sp>
      <p:sp>
        <p:nvSpPr>
          <p:cNvPr id="961" name="Google Shape;961;p78"/>
          <p:cNvSpPr/>
          <p:nvPr/>
        </p:nvSpPr>
        <p:spPr>
          <a:xfrm>
            <a:off x="453220" y="159205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62" name="Google Shape;962;p78"/>
          <p:cNvSpPr/>
          <p:nvPr/>
        </p:nvSpPr>
        <p:spPr>
          <a:xfrm flipH="1" rot="10800000">
            <a:off x="453220" y="187064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3" name="Google Shape;963;p78"/>
          <p:cNvSpPr/>
          <p:nvPr/>
        </p:nvSpPr>
        <p:spPr>
          <a:xfrm>
            <a:off x="1352550" y="1530302"/>
            <a:ext cx="7517100" cy="735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highlight>
                  <a:srgbClr val="043461"/>
                </a:highlight>
                <a:latin typeface="Inconsolata Medium"/>
                <a:ea typeface="Inconsolata Medium"/>
                <a:cs typeface="Inconsolata Medium"/>
                <a:sym typeface="Inconsolata Medium"/>
              </a:rPr>
              <a:t>open&lt;File Path&gt;</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&lt;Read/Write&gt;</a:t>
            </a:r>
            <a:r>
              <a:rPr lang="en" sz="1300">
                <a:solidFill>
                  <a:srgbClr val="043461"/>
                </a:solidFill>
                <a:latin typeface="Roboto"/>
                <a:ea typeface="Roboto"/>
                <a:cs typeface="Roboto"/>
                <a:sym typeface="Roboto"/>
              </a:rPr>
              <a:t> is the function that Python uses to open a file. By specifying either </a:t>
            </a:r>
            <a:r>
              <a:rPr lang="en" sz="1300">
                <a:solidFill>
                  <a:srgbClr val="FFFFFF"/>
                </a:solidFill>
                <a:highlight>
                  <a:srgbClr val="043461"/>
                </a:highlight>
                <a:latin typeface="Inconsolata Medium"/>
                <a:ea typeface="Inconsolata Medium"/>
                <a:cs typeface="Inconsolata Medium"/>
                <a:sym typeface="Inconsolata Medium"/>
              </a:rPr>
              <a:t>'r'</a:t>
            </a:r>
            <a:r>
              <a:rPr lang="en" sz="1300">
                <a:solidFill>
                  <a:srgbClr val="043461"/>
                </a:solidFill>
                <a:latin typeface="Roboto"/>
                <a:ea typeface="Roboto"/>
                <a:cs typeface="Roboto"/>
                <a:sym typeface="Roboto"/>
              </a:rPr>
              <a:t>, </a:t>
            </a:r>
            <a:r>
              <a:rPr lang="en" sz="1300">
                <a:solidFill>
                  <a:srgbClr val="FFFFFF"/>
                </a:solidFill>
                <a:highlight>
                  <a:srgbClr val="043461"/>
                </a:highlight>
                <a:latin typeface="Inconsolata Medium"/>
                <a:ea typeface="Inconsolata Medium"/>
                <a:cs typeface="Inconsolata Medium"/>
                <a:sym typeface="Inconsolata Medium"/>
              </a:rPr>
              <a:t>'w'</a:t>
            </a:r>
            <a:r>
              <a:rPr lang="en" sz="1300">
                <a:solidFill>
                  <a:srgbClr val="043461"/>
                </a:solidFill>
                <a:latin typeface="Roboto"/>
                <a:ea typeface="Roboto"/>
                <a:cs typeface="Roboto"/>
                <a:sym typeface="Roboto"/>
              </a:rPr>
              <a:t>, or </a:t>
            </a:r>
            <a:r>
              <a:rPr lang="en" sz="1300">
                <a:solidFill>
                  <a:srgbClr val="FFFFFF"/>
                </a:solidFill>
                <a:highlight>
                  <a:srgbClr val="043461"/>
                </a:highlight>
                <a:latin typeface="Inconsolata Medium"/>
                <a:ea typeface="Inconsolata Medium"/>
                <a:cs typeface="Inconsolata Medium"/>
                <a:sym typeface="Inconsolata Medium"/>
              </a:rPr>
              <a:t>'rw'</a:t>
            </a:r>
            <a:r>
              <a:rPr lang="en" sz="1300">
                <a:solidFill>
                  <a:srgbClr val="043461"/>
                </a:solidFill>
                <a:latin typeface="Roboto"/>
                <a:ea typeface="Roboto"/>
                <a:cs typeface="Roboto"/>
                <a:sym typeface="Roboto"/>
              </a:rPr>
              <a:t>, we can read from a text file, write to a text file, or perform both operations. </a:t>
            </a:r>
            <a:endParaRPr sz="1300">
              <a:solidFill>
                <a:srgbClr val="043461"/>
              </a:solidFill>
              <a:latin typeface="Roboto"/>
              <a:ea typeface="Roboto"/>
              <a:cs typeface="Roboto"/>
              <a:sym typeface="Roboto"/>
            </a:endParaRPr>
          </a:p>
        </p:txBody>
      </p:sp>
      <p:sp>
        <p:nvSpPr>
          <p:cNvPr id="964" name="Google Shape;964;p78"/>
          <p:cNvSpPr/>
          <p:nvPr/>
        </p:nvSpPr>
        <p:spPr>
          <a:xfrm>
            <a:off x="453220" y="2407675"/>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965" name="Google Shape;965;p78"/>
          <p:cNvSpPr/>
          <p:nvPr/>
        </p:nvSpPr>
        <p:spPr>
          <a:xfrm flipH="1" rot="10800000">
            <a:off x="453220" y="268626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66" name="Google Shape;966;p78"/>
          <p:cNvSpPr/>
          <p:nvPr/>
        </p:nvSpPr>
        <p:spPr>
          <a:xfrm>
            <a:off x="1352550" y="23625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FFFFFF"/>
                </a:solidFill>
                <a:highlight>
                  <a:srgbClr val="043461"/>
                </a:highlight>
                <a:latin typeface="Inconsolata Medium"/>
                <a:ea typeface="Inconsolata Medium"/>
                <a:cs typeface="Inconsolata Medium"/>
                <a:sym typeface="Inconsolata Medium"/>
              </a:rPr>
              <a:t>text.read()</a:t>
            </a:r>
            <a:r>
              <a:rPr lang="en" sz="1300">
                <a:solidFill>
                  <a:srgbClr val="043461"/>
                </a:solidFill>
                <a:latin typeface="Roboto"/>
                <a:ea typeface="Roboto"/>
                <a:cs typeface="Roboto"/>
                <a:sym typeface="Roboto"/>
              </a:rPr>
              <a:t> </a:t>
            </a:r>
            <a:r>
              <a:rPr lang="en" sz="1300">
                <a:solidFill>
                  <a:srgbClr val="043461"/>
                </a:solidFill>
                <a:latin typeface="Roboto"/>
                <a:ea typeface="Roboto"/>
                <a:cs typeface="Roboto"/>
                <a:sym typeface="Roboto"/>
              </a:rPr>
              <a:t>reads the entire file and converts it to a string type.</a:t>
            </a:r>
            <a:endParaRPr sz="1300">
              <a:solidFill>
                <a:srgbClr val="043461"/>
              </a:solidFill>
              <a:latin typeface="Roboto"/>
              <a:ea typeface="Roboto"/>
              <a:cs typeface="Roboto"/>
              <a:sym typeface="Roboto"/>
            </a:endParaRPr>
          </a:p>
        </p:txBody>
      </p:sp>
      <p:sp>
        <p:nvSpPr>
          <p:cNvPr id="967" name="Google Shape;967;p78"/>
          <p:cNvSpPr/>
          <p:nvPr/>
        </p:nvSpPr>
        <p:spPr>
          <a:xfrm>
            <a:off x="1352550" y="3080700"/>
            <a:ext cx="7517100" cy="1754100"/>
          </a:xfrm>
          <a:prstGeom prst="rect">
            <a:avLst/>
          </a:prstGeom>
          <a:solidFill>
            <a:srgbClr val="000000"/>
          </a:solidFill>
          <a:ln>
            <a:noFill/>
          </a:ln>
        </p:spPr>
        <p:txBody>
          <a:bodyPr anchorCtr="0" anchor="ctr" bIns="91425" lIns="228600" spcFirstLastPara="1" rIns="91425" wrap="square" tIns="91425">
            <a:noAutofit/>
          </a:bodyPr>
          <a:lstStyle/>
          <a:p>
            <a:pPr indent="0" lvl="0" marL="0" rtl="0" algn="l">
              <a:lnSpc>
                <a:spcPct val="100000"/>
              </a:lnSpc>
              <a:spcBef>
                <a:spcPts val="0"/>
              </a:spcBef>
              <a:spcAft>
                <a:spcPts val="0"/>
              </a:spcAft>
              <a:buNone/>
            </a:pPr>
            <a:r>
              <a:rPr i="1" lang="en" sz="1200">
                <a:solidFill>
                  <a:srgbClr val="A9B7C0"/>
                </a:solidFill>
                <a:latin typeface="Inconsolata"/>
                <a:ea typeface="Inconsolata"/>
                <a:cs typeface="Inconsolata"/>
                <a:sym typeface="Inconsolata"/>
              </a:rPr>
              <a:t># Open the file in "read" mode ('r') and store the contents in the variable </a:t>
            </a:r>
            <a:r>
              <a:rPr i="1" lang="en" sz="1200">
                <a:solidFill>
                  <a:srgbClr val="A9B7C0"/>
                </a:solidFill>
                <a:latin typeface="Inconsolata"/>
                <a:ea typeface="Inconsolata"/>
                <a:cs typeface="Inconsolata"/>
                <a:sym typeface="Inconsolata"/>
              </a:rPr>
              <a:t>"text"</a:t>
            </a:r>
            <a:endParaRPr i="1" sz="1200">
              <a:solidFill>
                <a:srgbClr val="A9B7C0"/>
              </a:solidFill>
              <a:latin typeface="Inconsolata"/>
              <a:ea typeface="Inconsolata"/>
              <a:cs typeface="Inconsolata"/>
              <a:sym typeface="Inconsolata"/>
            </a:endParaRPr>
          </a:p>
          <a:p>
            <a:pPr indent="0" lvl="0" marL="0" rtl="0" algn="l">
              <a:lnSpc>
                <a:spcPct val="100000"/>
              </a:lnSpc>
              <a:spcBef>
                <a:spcPts val="0"/>
              </a:spcBef>
              <a:spcAft>
                <a:spcPts val="0"/>
              </a:spcAft>
              <a:buNone/>
            </a:pPr>
            <a:r>
              <a:rPr lang="en" sz="1200">
                <a:solidFill>
                  <a:srgbClr val="FF00FF"/>
                </a:solidFill>
                <a:latin typeface="Inconsolata"/>
                <a:ea typeface="Inconsolata"/>
                <a:cs typeface="Inconsolata"/>
                <a:sym typeface="Inconsolata"/>
              </a:rPr>
              <a:t>with</a:t>
            </a:r>
            <a:r>
              <a:rPr lang="en" sz="1200">
                <a:solidFill>
                  <a:srgbClr val="FFFFFF"/>
                </a:solidFill>
                <a:latin typeface="Inconsolata"/>
                <a:ea typeface="Inconsolata"/>
                <a:cs typeface="Inconsolata"/>
                <a:sym typeface="Inconsolata"/>
              </a:rPr>
              <a:t> </a:t>
            </a:r>
            <a:r>
              <a:rPr lang="en" sz="1200">
                <a:solidFill>
                  <a:srgbClr val="FFFF00"/>
                </a:solidFill>
                <a:latin typeface="Inconsolata"/>
                <a:ea typeface="Inconsolata"/>
                <a:cs typeface="Inconsolata"/>
                <a:sym typeface="Inconsolata"/>
              </a:rPr>
              <a:t>open</a:t>
            </a:r>
            <a:r>
              <a:rPr lang="en" sz="1200">
                <a:solidFill>
                  <a:srgbClr val="FFFFFF"/>
                </a:solidFill>
                <a:latin typeface="Inconsolata"/>
                <a:ea typeface="Inconsolata"/>
                <a:cs typeface="Inconsolata"/>
                <a:sym typeface="Inconsolata"/>
              </a:rPr>
              <a:t>(</a:t>
            </a:r>
            <a:r>
              <a:rPr lang="en" sz="1200">
                <a:solidFill>
                  <a:srgbClr val="00FFFF"/>
                </a:solidFill>
                <a:latin typeface="Inconsolata"/>
                <a:ea typeface="Inconsolata"/>
                <a:cs typeface="Inconsolata"/>
                <a:sym typeface="Inconsolata"/>
              </a:rPr>
              <a:t>file</a:t>
            </a:r>
            <a:r>
              <a:rPr lang="en" sz="1200">
                <a:solidFill>
                  <a:srgbClr val="FFFFFF"/>
                </a:solidFill>
                <a:latin typeface="Inconsolata"/>
                <a:ea typeface="Inconsolata"/>
                <a:cs typeface="Inconsolata"/>
                <a:sym typeface="Inconsolata"/>
              </a:rPr>
              <a:t>, </a:t>
            </a:r>
            <a:r>
              <a:rPr lang="en" sz="1200">
                <a:solidFill>
                  <a:srgbClr val="FF992D"/>
                </a:solidFill>
                <a:latin typeface="Inconsolata"/>
                <a:ea typeface="Inconsolata"/>
                <a:cs typeface="Inconsolata"/>
                <a:sym typeface="Inconsolata"/>
              </a:rPr>
              <a:t>'r')</a:t>
            </a:r>
            <a:r>
              <a:rPr lang="en" sz="1200">
                <a:solidFill>
                  <a:srgbClr val="FFFFFF"/>
                </a:solidFill>
                <a:latin typeface="Inconsolata"/>
                <a:ea typeface="Inconsolata"/>
                <a:cs typeface="Inconsolata"/>
                <a:sym typeface="Inconsolata"/>
              </a:rPr>
              <a:t> </a:t>
            </a:r>
            <a:r>
              <a:rPr lang="en" sz="1200">
                <a:solidFill>
                  <a:srgbClr val="FF00FF"/>
                </a:solidFill>
                <a:latin typeface="Inconsolata"/>
                <a:ea typeface="Inconsolata"/>
                <a:cs typeface="Inconsolata"/>
                <a:sym typeface="Inconsolata"/>
              </a:rPr>
              <a:t>as</a:t>
            </a:r>
            <a:r>
              <a:rPr lang="en" sz="1200">
                <a:solidFill>
                  <a:srgbClr val="FFFFFF"/>
                </a:solidFill>
                <a:latin typeface="Inconsolata"/>
                <a:ea typeface="Inconsolata"/>
                <a:cs typeface="Inconsolata"/>
                <a:sym typeface="Inconsolata"/>
              </a:rPr>
              <a:t> text:</a:t>
            </a:r>
            <a:endParaRPr sz="1200">
              <a:solidFill>
                <a:srgbClr val="FFFFFF"/>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200">
              <a:solidFill>
                <a:srgbClr val="FFFFFF"/>
              </a:solidFill>
              <a:latin typeface="Inconsolata"/>
              <a:ea typeface="Inconsolata"/>
              <a:cs typeface="Inconsolata"/>
              <a:sym typeface="Inconsolata"/>
            </a:endParaRPr>
          </a:p>
          <a:p>
            <a:pPr indent="457200" lvl="0" marL="0" rtl="0" algn="l">
              <a:lnSpc>
                <a:spcPct val="100000"/>
              </a:lnSpc>
              <a:spcBef>
                <a:spcPts val="0"/>
              </a:spcBef>
              <a:spcAft>
                <a:spcPts val="0"/>
              </a:spcAft>
              <a:buClr>
                <a:schemeClr val="dk1"/>
              </a:buClr>
              <a:buSzPts val="1100"/>
              <a:buFont typeface="Arial"/>
              <a:buNone/>
            </a:pPr>
            <a:r>
              <a:rPr i="1" lang="en" sz="1200">
                <a:solidFill>
                  <a:srgbClr val="A9B7C0"/>
                </a:solidFill>
                <a:latin typeface="Inconsolata"/>
                <a:ea typeface="Inconsolata"/>
                <a:cs typeface="Inconsolata"/>
                <a:sym typeface="Inconsolata"/>
              </a:rPr>
              <a:t># Store all of the text inside a variable called "lines"</a:t>
            </a:r>
            <a:endParaRPr i="1" sz="1200">
              <a:solidFill>
                <a:srgbClr val="A9B7C0"/>
              </a:solidFill>
              <a:latin typeface="Inconsolata"/>
              <a:ea typeface="Inconsolata"/>
              <a:cs typeface="Inconsolata"/>
              <a:sym typeface="Inconsolata"/>
            </a:endParaRPr>
          </a:p>
          <a:p>
            <a:pPr indent="457200" lvl="0" marL="0" rtl="0" algn="l">
              <a:lnSpc>
                <a:spcPct val="100000"/>
              </a:lnSpc>
              <a:spcBef>
                <a:spcPts val="0"/>
              </a:spcBef>
              <a:spcAft>
                <a:spcPts val="0"/>
              </a:spcAft>
              <a:buNone/>
            </a:pPr>
            <a:r>
              <a:rPr lang="en" sz="1200">
                <a:solidFill>
                  <a:srgbClr val="FFFFFF"/>
                </a:solidFill>
                <a:latin typeface="Inconsolata"/>
                <a:ea typeface="Inconsolata"/>
                <a:cs typeface="Inconsolata"/>
                <a:sym typeface="Inconsolata"/>
              </a:rPr>
              <a:t>lines = text.read()</a:t>
            </a:r>
            <a:endParaRPr sz="1200">
              <a:solidFill>
                <a:srgbClr val="FFFFFF"/>
              </a:solidFill>
              <a:latin typeface="Inconsolata"/>
              <a:ea typeface="Inconsolata"/>
              <a:cs typeface="Inconsolata"/>
              <a:sym typeface="Inconsolata"/>
            </a:endParaRPr>
          </a:p>
          <a:p>
            <a:pPr indent="457200" lvl="0" marL="0" rtl="0" algn="l">
              <a:lnSpc>
                <a:spcPct val="100000"/>
              </a:lnSpc>
              <a:spcBef>
                <a:spcPts val="0"/>
              </a:spcBef>
              <a:spcAft>
                <a:spcPts val="0"/>
              </a:spcAft>
              <a:buNone/>
            </a:pPr>
            <a:r>
              <a:t/>
            </a:r>
            <a:endParaRPr sz="1200">
              <a:solidFill>
                <a:srgbClr val="FFFFFF"/>
              </a:solidFill>
              <a:latin typeface="Inconsolata"/>
              <a:ea typeface="Inconsolata"/>
              <a:cs typeface="Inconsolata"/>
              <a:sym typeface="Inconsolata"/>
            </a:endParaRPr>
          </a:p>
          <a:p>
            <a:pPr indent="457200" lvl="0" marL="0" rtl="0" algn="l">
              <a:spcBef>
                <a:spcPts val="0"/>
              </a:spcBef>
              <a:spcAft>
                <a:spcPts val="0"/>
              </a:spcAft>
              <a:buNone/>
            </a:pPr>
            <a:r>
              <a:rPr i="1" lang="en" sz="1200">
                <a:solidFill>
                  <a:srgbClr val="A9B7C0"/>
                </a:solidFill>
                <a:latin typeface="Inconsolata"/>
                <a:ea typeface="Inconsolata"/>
                <a:cs typeface="Inconsolata"/>
                <a:sym typeface="Inconsolata"/>
              </a:rPr>
              <a:t># Print the contents of the text file</a:t>
            </a:r>
            <a:endParaRPr i="1" sz="1200">
              <a:solidFill>
                <a:srgbClr val="A9B7C0"/>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200">
                <a:solidFill>
                  <a:srgbClr val="FFFF00"/>
                </a:solidFill>
                <a:latin typeface="Inconsolata"/>
                <a:ea typeface="Inconsolata"/>
                <a:cs typeface="Inconsolata"/>
                <a:sym typeface="Inconsolata"/>
              </a:rPr>
              <a:t>print</a:t>
            </a:r>
            <a:r>
              <a:rPr lang="en" sz="1200">
                <a:solidFill>
                  <a:srgbClr val="FFFFFF"/>
                </a:solidFill>
                <a:latin typeface="Inconsolata"/>
                <a:ea typeface="Inconsolata"/>
                <a:cs typeface="Inconsolata"/>
                <a:sym typeface="Inconsolata"/>
              </a:rPr>
              <a:t>(lines)</a:t>
            </a:r>
            <a:endParaRPr sz="1200">
              <a:solidFill>
                <a:srgbClr val="FFFFFF"/>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Modules</a:t>
            </a:r>
            <a:endParaRPr/>
          </a:p>
        </p:txBody>
      </p:sp>
      <p:sp>
        <p:nvSpPr>
          <p:cNvPr id="973" name="Google Shape;973;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0"/>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200"/>
              <a:t>No built-in function for my specific task? Don’t worry! We can bring in external modules to perform the specific task. </a:t>
            </a:r>
            <a:endParaRPr sz="3200"/>
          </a:p>
        </p:txBody>
      </p:sp>
      <p:sp>
        <p:nvSpPr>
          <p:cNvPr id="979" name="Google Shape;97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5" name="Google Shape;98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Modules</a:t>
            </a:r>
            <a:endParaRPr/>
          </a:p>
        </p:txBody>
      </p:sp>
      <p:sp>
        <p:nvSpPr>
          <p:cNvPr id="986" name="Google Shape;98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Import Modules</a:t>
            </a:r>
            <a:endParaRPr b="1"/>
          </a:p>
          <a:p>
            <a:pPr indent="0" lvl="0" marL="0" rtl="0" algn="l">
              <a:spcBef>
                <a:spcPts val="800"/>
              </a:spcBef>
              <a:spcAft>
                <a:spcPts val="800"/>
              </a:spcAft>
              <a:buNone/>
            </a:pPr>
            <a:r>
              <a:rPr lang="en"/>
              <a:t>The </a:t>
            </a:r>
            <a:r>
              <a:rPr lang="en">
                <a:solidFill>
                  <a:srgbClr val="FFFFFF"/>
                </a:solidFill>
                <a:highlight>
                  <a:schemeClr val="dk1"/>
                </a:highlight>
                <a:latin typeface="Inconsolata Medium"/>
                <a:ea typeface="Inconsolata Medium"/>
                <a:cs typeface="Inconsolata Medium"/>
                <a:sym typeface="Inconsolata Medium"/>
              </a:rPr>
              <a:t>string</a:t>
            </a:r>
            <a:r>
              <a:rPr lang="en"/>
              <a:t> module contains many helpful constants and methods that pertain to strings. For example, we can use </a:t>
            </a:r>
            <a:r>
              <a:rPr lang="en">
                <a:solidFill>
                  <a:srgbClr val="FFFFFF"/>
                </a:solidFill>
                <a:highlight>
                  <a:srgbClr val="000000"/>
                </a:highlight>
                <a:latin typeface="Inconsolata Medium"/>
                <a:ea typeface="Inconsolata Medium"/>
                <a:cs typeface="Inconsolata Medium"/>
                <a:sym typeface="Inconsolata Medium"/>
              </a:rPr>
              <a:t>string.ascii_letters</a:t>
            </a:r>
            <a:r>
              <a:rPr lang="en"/>
              <a:t>, and Python will instantly grab a reference to every ASCII character.</a:t>
            </a:r>
            <a:endParaRPr/>
          </a:p>
        </p:txBody>
      </p:sp>
      <p:pic>
        <p:nvPicPr>
          <p:cNvPr id="987" name="Google Shape;987;p81"/>
          <p:cNvPicPr preferRelativeResize="0"/>
          <p:nvPr/>
        </p:nvPicPr>
        <p:blipFill>
          <a:blip r:embed="rId3">
            <a:alphaModFix/>
          </a:blip>
          <a:stretch>
            <a:fillRect/>
          </a:stretch>
        </p:blipFill>
        <p:spPr>
          <a:xfrm>
            <a:off x="410663" y="2170025"/>
            <a:ext cx="7793626" cy="1110300"/>
          </a:xfrm>
          <a:prstGeom prst="rect">
            <a:avLst/>
          </a:prstGeom>
          <a:noFill/>
          <a:ln>
            <a:noFill/>
          </a:ln>
        </p:spPr>
      </p:pic>
      <p:pic>
        <p:nvPicPr>
          <p:cNvPr id="988" name="Google Shape;988;p81"/>
          <p:cNvPicPr preferRelativeResize="0"/>
          <p:nvPr/>
        </p:nvPicPr>
        <p:blipFill>
          <a:blip r:embed="rId4">
            <a:alphaModFix/>
          </a:blip>
          <a:stretch>
            <a:fillRect/>
          </a:stretch>
        </p:blipFill>
        <p:spPr>
          <a:xfrm>
            <a:off x="410675" y="3422700"/>
            <a:ext cx="6591525" cy="14939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Modules</a:t>
            </a:r>
            <a:endParaRPr/>
          </a:p>
        </p:txBody>
      </p:sp>
      <p:sp>
        <p:nvSpPr>
          <p:cNvPr id="994" name="Google Shape;994;p82"/>
          <p:cNvSpPr txBox="1"/>
          <p:nvPr>
            <p:ph idx="1" type="subTitle"/>
          </p:nvPr>
        </p:nvSpPr>
        <p:spPr>
          <a:xfrm>
            <a:off x="0" y="675975"/>
            <a:ext cx="4099200" cy="2133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Import Modules</a:t>
            </a:r>
            <a:endParaRPr b="1">
              <a:solidFill>
                <a:schemeClr val="dk1"/>
              </a:solidFill>
            </a:endParaRPr>
          </a:p>
          <a:p>
            <a:pPr indent="0" lvl="0" marL="0" rtl="0" algn="l">
              <a:spcBef>
                <a:spcPts val="800"/>
              </a:spcBef>
              <a:spcAft>
                <a:spcPts val="0"/>
              </a:spcAft>
              <a:buNone/>
            </a:pPr>
            <a:r>
              <a:rPr lang="en">
                <a:solidFill>
                  <a:schemeClr val="dk1"/>
                </a:solidFill>
              </a:rPr>
              <a:t>The </a:t>
            </a:r>
            <a:r>
              <a:rPr lang="en">
                <a:solidFill>
                  <a:srgbClr val="FFFFFF"/>
                </a:solidFill>
                <a:highlight>
                  <a:srgbClr val="000000"/>
                </a:highlight>
                <a:latin typeface="Inconsolata Medium"/>
                <a:ea typeface="Inconsolata Medium"/>
                <a:cs typeface="Inconsolata Medium"/>
                <a:sym typeface="Inconsolata Medium"/>
              </a:rPr>
              <a:t>random</a:t>
            </a:r>
            <a:r>
              <a:rPr lang="en">
                <a:solidFill>
                  <a:schemeClr val="dk1"/>
                </a:solidFill>
              </a:rPr>
              <a:t> module does exactly what we might expect: it allows Python to randomly select values from set ranges, lists, or even strings.</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sp>
        <p:nvSpPr>
          <p:cNvPr id="995" name="Google Shape;995;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96" name="Google Shape;996;p82"/>
          <p:cNvPicPr preferRelativeResize="0"/>
          <p:nvPr/>
        </p:nvPicPr>
        <p:blipFill>
          <a:blip r:embed="rId3">
            <a:alphaModFix/>
          </a:blip>
          <a:stretch>
            <a:fillRect/>
          </a:stretch>
        </p:blipFill>
        <p:spPr>
          <a:xfrm>
            <a:off x="3996700" y="793350"/>
            <a:ext cx="4852525" cy="3149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4"/>
          <p:cNvSpPr txBox="1"/>
          <p:nvPr>
            <p:ph type="title"/>
          </p:nvPr>
        </p:nvSpPr>
        <p:spPr>
          <a:xfrm>
            <a:off x="1400" y="274875"/>
            <a:ext cx="8859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Module Playground</a:t>
            </a:r>
            <a:endParaRPr sz="3600"/>
          </a:p>
          <a:p>
            <a:pPr indent="0" lvl="0" marL="0" rtl="0" algn="l">
              <a:spcBef>
                <a:spcPts val="800"/>
              </a:spcBef>
              <a:spcAft>
                <a:spcPts val="0"/>
              </a:spcAft>
              <a:buNone/>
            </a:pPr>
            <a:r>
              <a:rPr lang="en" sz="1800">
                <a:latin typeface="Roboto"/>
                <a:ea typeface="Roboto"/>
                <a:cs typeface="Roboto"/>
                <a:sym typeface="Roboto"/>
              </a:rPr>
              <a:t>In this activity, you will explore some Python modules.</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007" name="Google Shape;1007;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8" name="Google Shape;1008;p8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a:t>
            </a:r>
            <a:r>
              <a:rPr lang="en"/>
              <a:t>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Module Playground</a:t>
            </a:r>
            <a:endParaRPr/>
          </a:p>
        </p:txBody>
      </p:sp>
      <p:sp>
        <p:nvSpPr>
          <p:cNvPr id="1014" name="Google Shape;1014;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15" name="Google Shape;1015;p85"/>
          <p:cNvGraphicFramePr/>
          <p:nvPr/>
        </p:nvGraphicFramePr>
        <p:xfrm>
          <a:off x="358300" y="876250"/>
          <a:ext cx="3000000" cy="3000000"/>
        </p:xfrm>
        <a:graphic>
          <a:graphicData uri="http://schemas.openxmlformats.org/drawingml/2006/table">
            <a:tbl>
              <a:tblPr>
                <a:noFill/>
                <a:tableStyleId>{B4FA7214-9AF3-4051-B364-9A7BB26F117B}</a:tableStyleId>
              </a:tblPr>
              <a:tblGrid>
                <a:gridCol w="1711325"/>
                <a:gridCol w="6723875"/>
              </a:tblGrid>
              <a:tr h="750850">
                <a:tc rowSpan="2">
                  <a:txBody>
                    <a:bodyPr/>
                    <a:lstStyle/>
                    <a:p>
                      <a:pPr indent="0" lvl="0" marL="0" rtl="0" algn="r">
                        <a:spcBef>
                          <a:spcPts val="0"/>
                        </a:spcBef>
                        <a:spcAft>
                          <a:spcPts val="400"/>
                        </a:spcAft>
                        <a:buNone/>
                      </a:pPr>
                      <a:r>
                        <a:rPr b="1" lang="en" sz="1600">
                          <a:solidFill>
                            <a:srgbClr val="FFFFFF"/>
                          </a:solidFill>
                          <a:latin typeface="Roboto"/>
                          <a:ea typeface="Roboto"/>
                          <a:cs typeface="Roboto"/>
                          <a:sym typeface="Roboto"/>
                        </a:rPr>
                        <a:t>Instructions</a:t>
                      </a:r>
                      <a:endParaRPr b="1" sz="16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00000"/>
                        </a:lnSpc>
                        <a:spcBef>
                          <a:spcPts val="0"/>
                        </a:spcBef>
                        <a:spcAft>
                          <a:spcPts val="400"/>
                        </a:spcAft>
                        <a:buNone/>
                      </a:pPr>
                      <a:r>
                        <a:rPr lang="en" sz="1600">
                          <a:solidFill>
                            <a:srgbClr val="043461"/>
                          </a:solidFill>
                          <a:latin typeface="Roboto"/>
                          <a:ea typeface="Roboto"/>
                          <a:cs typeface="Roboto"/>
                          <a:sym typeface="Roboto"/>
                        </a:rPr>
                        <a:t>There are tons of built-in modules for Python, and there is no possible way that a single class could cover all of them.</a:t>
                      </a:r>
                      <a:endParaRPr sz="16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75875">
                <a:tc vMerge="1"/>
                <a:tc>
                  <a:txBody>
                    <a:bodyPr/>
                    <a:lstStyle/>
                    <a:p>
                      <a:pPr indent="0" lvl="0" marL="0" rtl="0" algn="l">
                        <a:lnSpc>
                          <a:spcPct val="100000"/>
                        </a:lnSpc>
                        <a:spcBef>
                          <a:spcPts val="0"/>
                        </a:spcBef>
                        <a:spcAft>
                          <a:spcPts val="400"/>
                        </a:spcAft>
                        <a:buNone/>
                      </a:pPr>
                      <a:r>
                        <a:rPr lang="en" sz="1600">
                          <a:solidFill>
                            <a:srgbClr val="043461"/>
                          </a:solidFill>
                          <a:latin typeface="Roboto"/>
                          <a:ea typeface="Roboto"/>
                          <a:cs typeface="Roboto"/>
                          <a:sym typeface="Roboto"/>
                        </a:rPr>
                        <a:t>Take a moment to explore a built-in Python module, then share what you uncovered.</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39050">
                <a:tc>
                  <a:txBody>
                    <a:bodyPr/>
                    <a:lstStyle/>
                    <a:p>
                      <a:pPr indent="0" lvl="0" marL="0" rtl="0" algn="r">
                        <a:lnSpc>
                          <a:spcPct val="100000"/>
                        </a:lnSpc>
                        <a:spcBef>
                          <a:spcPts val="0"/>
                        </a:spcBef>
                        <a:spcAft>
                          <a:spcPts val="400"/>
                        </a:spcAft>
                        <a:buNone/>
                      </a:pPr>
                      <a:r>
                        <a:rPr b="1" lang="en" sz="1600">
                          <a:solidFill>
                            <a:srgbClr val="FFFFFF"/>
                          </a:solidFill>
                          <a:latin typeface="Roboto"/>
                          <a:ea typeface="Roboto"/>
                          <a:cs typeface="Roboto"/>
                          <a:sym typeface="Roboto"/>
                        </a:rPr>
                        <a:t>Hint</a:t>
                      </a:r>
                      <a:endParaRPr b="1" sz="1600">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lnSpc>
                          <a:spcPct val="100000"/>
                        </a:lnSpc>
                        <a:spcBef>
                          <a:spcPts val="0"/>
                        </a:spcBef>
                        <a:spcAft>
                          <a:spcPts val="400"/>
                        </a:spcAft>
                        <a:buNone/>
                      </a:pPr>
                      <a:r>
                        <a:rPr lang="en" sz="1600">
                          <a:solidFill>
                            <a:srgbClr val="043461"/>
                          </a:solidFill>
                          <a:latin typeface="Roboto"/>
                          <a:ea typeface="Roboto"/>
                          <a:cs typeface="Roboto"/>
                          <a:sym typeface="Roboto"/>
                        </a:rPr>
                        <a:t>Use your expert Google skills! </a:t>
                      </a:r>
                      <a:endParaRPr sz="16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descr="Clean 15 min timer counting downwards, 5 sec pre-count with beeps and then an alarm after 15 min plus 60 sec overtime. If you rather have this timer counting upwards use this instead: https://www.youtube.com/watch?v=FZhRY3QL9wc&#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025" name="Google Shape;1025;p87" title="15 minute Countdown timer (with alarm)">
            <a:hlinkClick r:id="rId3"/>
          </p:cNvPr>
          <p:cNvPicPr preferRelativeResize="0"/>
          <p:nvPr/>
        </p:nvPicPr>
        <p:blipFill>
          <a:blip r:embed="rId4">
            <a:alphaModFix/>
          </a:blip>
          <a:stretch>
            <a:fillRect/>
          </a:stretch>
        </p:blipFill>
        <p:spPr>
          <a:xfrm>
            <a:off x="298200" y="3657575"/>
            <a:ext cx="1732850" cy="129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1"/>
          <p:cNvSpPr txBox="1"/>
          <p:nvPr>
            <p:ph type="title"/>
          </p:nvPr>
        </p:nvSpPr>
        <p:spPr>
          <a:xfrm>
            <a:off x="1400" y="274875"/>
            <a:ext cx="77595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Python Check-Up</a:t>
            </a:r>
            <a:endParaRPr sz="3600"/>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Let’s start with a quick warm-up activity to get the Python juices flowing!</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820" name="Google Shape;820;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1" name="Google Shape;821;p61"/>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in CSV Files</a:t>
            </a:r>
            <a:endParaRPr/>
          </a:p>
        </p:txBody>
      </p:sp>
      <p:sp>
        <p:nvSpPr>
          <p:cNvPr id="1031" name="Google Shape;1031;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89"/>
          <p:cNvSpPr txBox="1"/>
          <p:nvPr>
            <p:ph type="title"/>
          </p:nvPr>
        </p:nvSpPr>
        <p:spPr>
          <a:xfrm>
            <a:off x="25" y="274800"/>
            <a:ext cx="8431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In the data industry, you’ll encounter files known as CSV files.  </a:t>
            </a:r>
            <a:endParaRPr/>
          </a:p>
        </p:txBody>
      </p:sp>
      <p:sp>
        <p:nvSpPr>
          <p:cNvPr id="1037" name="Google Shape;103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3" name="Google Shape;1043;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in CSV Files</a:t>
            </a:r>
            <a:endParaRPr/>
          </a:p>
        </p:txBody>
      </p:sp>
      <p:sp>
        <p:nvSpPr>
          <p:cNvPr id="1044" name="Google Shape;1044;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Comma Separated Values </a:t>
            </a:r>
            <a:endParaRPr/>
          </a:p>
        </p:txBody>
      </p:sp>
      <p:sp>
        <p:nvSpPr>
          <p:cNvPr id="1045" name="Google Shape;1045;p90"/>
          <p:cNvSpPr txBox="1"/>
          <p:nvPr>
            <p:ph idx="3" type="body"/>
          </p:nvPr>
        </p:nvSpPr>
        <p:spPr>
          <a:xfrm>
            <a:off x="175" y="1284250"/>
            <a:ext cx="4946700" cy="36222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0"/>
              </a:spcBef>
              <a:spcAft>
                <a:spcPts val="0"/>
              </a:spcAft>
              <a:buClr>
                <a:srgbClr val="000000"/>
              </a:buClr>
              <a:buSzPts val="1400"/>
              <a:buFont typeface="Roboto"/>
              <a:buChar char="●"/>
            </a:pPr>
            <a:r>
              <a:rPr b="1" lang="en"/>
              <a:t>CSV</a:t>
            </a:r>
            <a:r>
              <a:rPr lang="en"/>
              <a:t> stands for </a:t>
            </a:r>
            <a:r>
              <a:rPr b="1" lang="en"/>
              <a:t>comma separated values</a:t>
            </a:r>
            <a:r>
              <a:rPr lang="en"/>
              <a:t>. This file type is essentially a table that has been converted into text format with each row and column separated by specified symbols.</a:t>
            </a:r>
            <a:endParaRPr/>
          </a:p>
          <a:p>
            <a:pPr indent="-180340" lvl="0" marL="320040" rtl="0" algn="l">
              <a:lnSpc>
                <a:spcPct val="115000"/>
              </a:lnSpc>
              <a:spcBef>
                <a:spcPts val="1200"/>
              </a:spcBef>
              <a:spcAft>
                <a:spcPts val="1200"/>
              </a:spcAft>
              <a:buClr>
                <a:srgbClr val="000000"/>
              </a:buClr>
              <a:buSzPts val="1400"/>
              <a:buFont typeface="Roboto"/>
              <a:buChar char="●"/>
            </a:pPr>
            <a:r>
              <a:rPr lang="en"/>
              <a:t>More often than not, each row is located on a new line, and each column is separated by a comma, as indicated in the name “CSV.”</a:t>
            </a:r>
            <a:endParaRPr/>
          </a:p>
        </p:txBody>
      </p:sp>
      <p:pic>
        <p:nvPicPr>
          <p:cNvPr id="1046" name="Google Shape;1046;p90"/>
          <p:cNvPicPr preferRelativeResize="0"/>
          <p:nvPr/>
        </p:nvPicPr>
        <p:blipFill>
          <a:blip r:embed="rId3">
            <a:alphaModFix/>
          </a:blip>
          <a:stretch>
            <a:fillRect/>
          </a:stretch>
        </p:blipFill>
        <p:spPr>
          <a:xfrm>
            <a:off x="4909600" y="745063"/>
            <a:ext cx="3960225" cy="3960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1"/>
          <p:cNvSpPr txBox="1"/>
          <p:nvPr>
            <p:ph type="title"/>
          </p:nvPr>
        </p:nvSpPr>
        <p:spPr>
          <a:xfrm>
            <a:off x="25" y="274800"/>
            <a:ext cx="8450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Python has a module called </a:t>
            </a:r>
            <a:r>
              <a:rPr lang="en">
                <a:solidFill>
                  <a:srgbClr val="000000"/>
                </a:solidFill>
                <a:highlight>
                  <a:srgbClr val="F2F5F9"/>
                </a:highlight>
                <a:latin typeface="Inconsolata Medium"/>
                <a:ea typeface="Inconsolata Medium"/>
                <a:cs typeface="Inconsolata Medium"/>
                <a:sym typeface="Inconsolata Medium"/>
              </a:rPr>
              <a:t>csv</a:t>
            </a:r>
            <a:r>
              <a:rPr lang="en"/>
              <a:t> that pulls in data from external CSV files and allows users to perform operations on the data. </a:t>
            </a:r>
            <a:endParaRPr/>
          </a:p>
        </p:txBody>
      </p:sp>
      <p:sp>
        <p:nvSpPr>
          <p:cNvPr id="1052" name="Google Shape;1052;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2"/>
          <p:cNvSpPr/>
          <p:nvPr/>
        </p:nvSpPr>
        <p:spPr>
          <a:xfrm>
            <a:off x="476275" y="1968850"/>
            <a:ext cx="8124000" cy="2713500"/>
          </a:xfrm>
          <a:prstGeom prst="rect">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800">
                <a:solidFill>
                  <a:srgbClr val="A9B7C0"/>
                </a:solidFill>
                <a:latin typeface="Inconsolata"/>
                <a:ea typeface="Inconsolata"/>
                <a:cs typeface="Inconsolata"/>
                <a:sym typeface="Inconsolata"/>
              </a:rPr>
              <a:t># First we’ll import us module</a:t>
            </a:r>
            <a:endParaRPr sz="1800">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solidFill>
                  <a:srgbClr val="A9B7C0"/>
                </a:solidFill>
                <a:latin typeface="Inconsolata"/>
                <a:ea typeface="Inconsolata"/>
                <a:cs typeface="Inconsolata"/>
                <a:sym typeface="Inconsolata"/>
              </a:rPr>
              <a:t># This will allow us to create file path across operating systems</a:t>
            </a:r>
            <a:endParaRPr sz="1800">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solidFill>
                  <a:srgbClr val="FF00FF"/>
                </a:solidFill>
                <a:latin typeface="Inconsolata"/>
                <a:ea typeface="Inconsolata"/>
                <a:cs typeface="Inconsolata"/>
                <a:sym typeface="Inconsolata"/>
              </a:rPr>
              <a:t>import</a:t>
            </a:r>
            <a:r>
              <a:rPr lang="en" sz="1800">
                <a:solidFill>
                  <a:srgbClr val="FFFFFF"/>
                </a:solidFill>
                <a:latin typeface="Inconsolata"/>
                <a:ea typeface="Inconsolata"/>
                <a:cs typeface="Inconsolata"/>
                <a:sym typeface="Inconsolata"/>
              </a:rPr>
              <a:t> os</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800">
                <a:solidFill>
                  <a:srgbClr val="A9B7C0"/>
                </a:solidFill>
                <a:latin typeface="Inconsolata"/>
                <a:ea typeface="Inconsolata"/>
                <a:cs typeface="Inconsolata"/>
                <a:sym typeface="Inconsolata"/>
              </a:rPr>
              <a:t># Module for reading CSV files</a:t>
            </a:r>
            <a:endParaRPr sz="1800">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solidFill>
                  <a:srgbClr val="FF00FF"/>
                </a:solidFill>
                <a:latin typeface="Inconsolata"/>
                <a:ea typeface="Inconsolata"/>
                <a:cs typeface="Inconsolata"/>
                <a:sym typeface="Inconsolata"/>
              </a:rPr>
              <a:t>import</a:t>
            </a:r>
            <a:r>
              <a:rPr lang="en" sz="1800">
                <a:solidFill>
                  <a:srgbClr val="FFFFFF"/>
                </a:solidFill>
                <a:latin typeface="Inconsolata"/>
                <a:ea typeface="Inconsolata"/>
                <a:cs typeface="Inconsolata"/>
                <a:sym typeface="Inconsolata"/>
              </a:rPr>
              <a:t> csv</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solidFill>
                  <a:srgbClr val="FFFFFF"/>
                </a:solidFill>
                <a:latin typeface="Inconsolata"/>
                <a:ea typeface="Inconsolata"/>
                <a:cs typeface="Inconsolata"/>
                <a:sym typeface="Inconsolata"/>
              </a:rPr>
              <a:t>csvpath </a:t>
            </a:r>
            <a:r>
              <a:rPr lang="en" sz="1800">
                <a:solidFill>
                  <a:srgbClr val="FF00FF"/>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os.path.join</a:t>
            </a:r>
            <a:r>
              <a:rPr lang="en" sz="1800">
                <a:solidFill>
                  <a:srgbClr val="FFFF00"/>
                </a:solidFill>
                <a:latin typeface="Inconsolata"/>
                <a:ea typeface="Inconsolata"/>
                <a:cs typeface="Inconsolata"/>
                <a:sym typeface="Inconsolata"/>
              </a:rPr>
              <a:t>(</a:t>
            </a:r>
            <a:r>
              <a:rPr lang="en" sz="1800">
                <a:solidFill>
                  <a:srgbClr val="00FFFF"/>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00FFFF"/>
                </a:solidFill>
                <a:latin typeface="Inconsolata"/>
                <a:ea typeface="Inconsolata"/>
                <a:cs typeface="Inconsolata"/>
                <a:sym typeface="Inconsolata"/>
              </a:rPr>
              <a:t>'Resources'</a:t>
            </a:r>
            <a:r>
              <a:rPr lang="en" sz="1800">
                <a:solidFill>
                  <a:srgbClr val="FFFFFF"/>
                </a:solidFill>
                <a:latin typeface="Inconsolata"/>
                <a:ea typeface="Inconsolata"/>
                <a:cs typeface="Inconsolata"/>
                <a:sym typeface="Inconsolata"/>
              </a:rPr>
              <a:t>, </a:t>
            </a:r>
            <a:r>
              <a:rPr lang="en" sz="1800">
                <a:solidFill>
                  <a:srgbClr val="00FFFF"/>
                </a:solidFill>
                <a:latin typeface="Inconsolata"/>
                <a:ea typeface="Inconsolata"/>
                <a:cs typeface="Inconsolata"/>
                <a:sym typeface="Inconsolata"/>
              </a:rPr>
              <a:t>'contacts.csv'</a:t>
            </a:r>
            <a:r>
              <a:rPr lang="en" sz="1800">
                <a:solidFill>
                  <a:srgbClr val="FFFF00"/>
                </a:solidFill>
                <a:latin typeface="Inconsolata"/>
                <a:ea typeface="Inconsolata"/>
                <a:cs typeface="Inconsolata"/>
                <a:sym typeface="Inconsolata"/>
              </a:rPr>
              <a:t>)</a:t>
            </a:r>
            <a:endParaRPr sz="1800">
              <a:solidFill>
                <a:srgbClr val="FFFF00"/>
              </a:solidFill>
              <a:latin typeface="Inconsolata"/>
              <a:ea typeface="Inconsolata"/>
              <a:cs typeface="Inconsolata"/>
              <a:sym typeface="Inconsolata"/>
            </a:endParaRPr>
          </a:p>
        </p:txBody>
      </p:sp>
      <p:sp>
        <p:nvSpPr>
          <p:cNvPr id="1058" name="Google Shape;105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9" name="Google Shape;1059;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in CSV Files</a:t>
            </a:r>
            <a:endParaRPr/>
          </a:p>
        </p:txBody>
      </p:sp>
      <p:sp>
        <p:nvSpPr>
          <p:cNvPr id="1060" name="Google Shape;1060;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2F5F9"/>
                </a:highlight>
                <a:latin typeface="Inconsolata Medium"/>
                <a:ea typeface="Inconsolata Medium"/>
                <a:cs typeface="Inconsolata Medium"/>
                <a:sym typeface="Inconsolata Medium"/>
              </a:rPr>
              <a:t>os</a:t>
            </a:r>
            <a:r>
              <a:rPr lang="en"/>
              <a:t>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module allows Python programmers to easily create dynamic paths to external files that will function across different operating systems.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in CSV Files</a:t>
            </a:r>
            <a:endParaRPr/>
          </a:p>
        </p:txBody>
      </p:sp>
      <p:sp>
        <p:nvSpPr>
          <p:cNvPr id="1066" name="Google Shape;1066;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2F5F9"/>
                </a:highlight>
                <a:latin typeface="Inconsolata Medium"/>
                <a:ea typeface="Inconsolata Medium"/>
                <a:cs typeface="Inconsolata Medium"/>
                <a:sym typeface="Inconsolata Medium"/>
              </a:rPr>
              <a:t>csv</a:t>
            </a:r>
            <a:r>
              <a:rPr lang="en">
                <a:solidFill>
                  <a:schemeClr val="dk1"/>
                </a:solidFill>
              </a:rPr>
              <a:t> reader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Instead of </a:t>
            </a:r>
            <a:r>
              <a:rPr lang="en">
                <a:solidFill>
                  <a:srgbClr val="FFFFFF"/>
                </a:solidFill>
                <a:highlight>
                  <a:srgbClr val="000000"/>
                </a:highlight>
                <a:latin typeface="Inconsolata Medium"/>
                <a:ea typeface="Inconsolata Medium"/>
                <a:cs typeface="Inconsolata Medium"/>
                <a:sym typeface="Inconsolata Medium"/>
              </a:rPr>
              <a:t>text.read()</a:t>
            </a:r>
            <a:r>
              <a:rPr lang="en">
                <a:solidFill>
                  <a:schemeClr val="dk1"/>
                </a:solidFill>
              </a:rPr>
              <a:t>, this new code instead utilizes </a:t>
            </a:r>
            <a:r>
              <a:rPr lang="en">
                <a:solidFill>
                  <a:srgbClr val="FFFFFF"/>
                </a:solidFill>
                <a:highlight>
                  <a:srgbClr val="000000"/>
                </a:highlight>
                <a:latin typeface="Inconsolata Medium"/>
                <a:ea typeface="Inconsolata Medium"/>
                <a:cs typeface="Inconsolata Medium"/>
                <a:sym typeface="Inconsolata Medium"/>
              </a:rPr>
              <a:t>csv.reader</a:t>
            </a:r>
            <a:r>
              <a:rPr lang="en">
                <a:solidFill>
                  <a:srgbClr val="FFFF00"/>
                </a:solidFill>
                <a:highlight>
                  <a:srgbClr val="000000"/>
                </a:highlight>
                <a:latin typeface="Inconsolata Medium"/>
                <a:ea typeface="Inconsolata Medium"/>
                <a:cs typeface="Inconsolata Medium"/>
                <a:sym typeface="Inconsolata Medium"/>
              </a:rPr>
              <a:t>()</a:t>
            </a:r>
            <a:r>
              <a:rPr lang="en">
                <a:solidFill>
                  <a:schemeClr val="dk1"/>
                </a:solidFill>
              </a:rPr>
              <a:t> to translate the object being opened by Python. Note the </a:t>
            </a:r>
            <a:r>
              <a:rPr lang="en">
                <a:solidFill>
                  <a:srgbClr val="FF992D"/>
                </a:solidFill>
                <a:highlight>
                  <a:srgbClr val="000000"/>
                </a:highlight>
                <a:latin typeface="Inconsolata Medium"/>
                <a:ea typeface="Inconsolata Medium"/>
                <a:cs typeface="Inconsolata Medium"/>
                <a:sym typeface="Inconsolata Medium"/>
              </a:rPr>
              <a:t>delimiter</a:t>
            </a:r>
            <a:r>
              <a:rPr lang="en">
                <a:solidFill>
                  <a:srgbClr val="FF00FF"/>
                </a:solidFill>
                <a:highlight>
                  <a:srgbClr val="000000"/>
                </a:highlight>
                <a:latin typeface="Inconsolata Medium"/>
                <a:ea typeface="Inconsolata Medium"/>
                <a:cs typeface="Inconsolata Medium"/>
                <a:sym typeface="Inconsolata Medium"/>
              </a:rPr>
              <a:t>=</a:t>
            </a:r>
            <a:r>
              <a:rPr lang="en">
                <a:solidFill>
                  <a:srgbClr val="00FFFF"/>
                </a:solidFill>
                <a:highlight>
                  <a:srgbClr val="000000"/>
                </a:highlight>
                <a:latin typeface="Inconsolata Medium"/>
                <a:ea typeface="Inconsolata Medium"/>
                <a:cs typeface="Inconsolata Medium"/>
                <a:sym typeface="Inconsolata Medium"/>
              </a:rPr>
              <a:t>','</a:t>
            </a:r>
            <a:r>
              <a:rPr lang="en">
                <a:solidFill>
                  <a:srgbClr val="FFFFFF"/>
                </a:solidFill>
                <a:latin typeface="Inconsolata Medium"/>
                <a:ea typeface="Inconsolata Medium"/>
                <a:cs typeface="Inconsolata Medium"/>
                <a:sym typeface="Inconsolata Medium"/>
              </a:rPr>
              <a:t> </a:t>
            </a:r>
            <a:r>
              <a:rPr lang="en">
                <a:solidFill>
                  <a:schemeClr val="dk1"/>
                </a:solidFill>
              </a:rPr>
              <a:t>parameter, which tells Python that each comma within the CSV should be seen as moving into a new column for a row.</a:t>
            </a:r>
            <a:endParaRPr>
              <a:solidFill>
                <a:schemeClr val="dk1"/>
              </a:solidFill>
            </a:endParaRPr>
          </a:p>
          <a:p>
            <a:pPr indent="0" lvl="0" marL="0" rtl="0" algn="l">
              <a:spcBef>
                <a:spcPts val="0"/>
              </a:spcBef>
              <a:spcAft>
                <a:spcPts val="0"/>
              </a:spcAft>
              <a:buNone/>
            </a:pPr>
            <a:r>
              <a:t/>
            </a:r>
            <a:endParaRPr/>
          </a:p>
        </p:txBody>
      </p:sp>
      <p:sp>
        <p:nvSpPr>
          <p:cNvPr id="1067" name="Google Shape;1067;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8" name="Google Shape;1068;p93"/>
          <p:cNvPicPr preferRelativeResize="0"/>
          <p:nvPr/>
        </p:nvPicPr>
        <p:blipFill>
          <a:blip r:embed="rId3">
            <a:alphaModFix/>
          </a:blip>
          <a:stretch>
            <a:fillRect/>
          </a:stretch>
        </p:blipFill>
        <p:spPr>
          <a:xfrm>
            <a:off x="2844951" y="2237774"/>
            <a:ext cx="5325999" cy="2534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5"/>
          <p:cNvSpPr txBox="1"/>
          <p:nvPr>
            <p:ph type="title"/>
          </p:nvPr>
        </p:nvSpPr>
        <p:spPr>
          <a:xfrm>
            <a:off x="1400" y="274875"/>
            <a:ext cx="8859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Reading Comic Book Data</a:t>
            </a:r>
            <a:endParaRPr sz="3600"/>
          </a:p>
          <a:p>
            <a:pPr indent="0" lvl="0" marL="0" rtl="0" algn="l">
              <a:spcBef>
                <a:spcPts val="800"/>
              </a:spcBef>
              <a:spcAft>
                <a:spcPts val="0"/>
              </a:spcAft>
              <a:buNone/>
            </a:pPr>
            <a:r>
              <a:rPr lang="en" sz="1800">
                <a:latin typeface="Roboto"/>
                <a:ea typeface="Roboto"/>
                <a:cs typeface="Roboto"/>
                <a:sym typeface="Roboto"/>
              </a:rPr>
              <a:t>In this activity, you will create an application that searches the provided CSV file for a specific graphic novel title and then returns the title, publisher’s name, and the year it was published.</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079" name="Google Shape;1079;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9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a:t>
            </a:r>
            <a:r>
              <a:rPr lang="en"/>
              <a:t>5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Reading Comic Book Data</a:t>
            </a:r>
            <a:endParaRPr/>
          </a:p>
        </p:txBody>
      </p:sp>
      <p:sp>
        <p:nvSpPr>
          <p:cNvPr id="1086" name="Google Shape;108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7" name="Google Shape;1087;p96"/>
          <p:cNvGraphicFramePr/>
          <p:nvPr/>
        </p:nvGraphicFramePr>
        <p:xfrm>
          <a:off x="354400" y="836300"/>
          <a:ext cx="3000000" cy="3000000"/>
        </p:xfrm>
        <a:graphic>
          <a:graphicData uri="http://schemas.openxmlformats.org/drawingml/2006/table">
            <a:tbl>
              <a:tblPr>
                <a:noFill/>
                <a:tableStyleId>{B4FA7214-9AF3-4051-B364-9A7BB26F117B}</a:tableStyleId>
              </a:tblPr>
              <a:tblGrid>
                <a:gridCol w="1571600"/>
                <a:gridCol w="6863600"/>
              </a:tblGrid>
              <a:tr h="470950">
                <a:tc rowSpan="4">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Instructions</a:t>
                      </a:r>
                      <a:endParaRPr b="1">
                        <a:solidFill>
                          <a:srgbClr val="FFFFFF"/>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Prompt the user for the book title they’d like to search.</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526850">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Search through the </a:t>
                      </a:r>
                      <a:r>
                        <a:rPr lang="en">
                          <a:solidFill>
                            <a:srgbClr val="FFFFFF"/>
                          </a:solidFill>
                          <a:highlight>
                            <a:srgbClr val="043461"/>
                          </a:highlight>
                          <a:latin typeface="Inconsolata Medium"/>
                          <a:ea typeface="Inconsolata Medium"/>
                          <a:cs typeface="Inconsolata Medium"/>
                          <a:sym typeface="Inconsolata Medium"/>
                        </a:rPr>
                        <a:t>comic_books.csv</a:t>
                      </a:r>
                      <a:r>
                        <a:rPr lang="en">
                          <a:solidFill>
                            <a:srgbClr val="043461"/>
                          </a:solidFill>
                          <a:latin typeface="Roboto"/>
                          <a:ea typeface="Roboto"/>
                          <a:cs typeface="Roboto"/>
                          <a:sym typeface="Roboto"/>
                        </a:rPr>
                        <a:t> to find the user's book.</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1086125">
                <a:tc vMerge="1"/>
                <a:tc>
                  <a:txBody>
                    <a:bodyPr/>
                    <a:lstStyle/>
                    <a:p>
                      <a:pPr indent="0" lvl="0" marL="0" rtl="0" algn="l">
                        <a:lnSpc>
                          <a:spcPct val="115000"/>
                        </a:lnSpc>
                        <a:spcBef>
                          <a:spcPts val="0"/>
                        </a:spcBef>
                        <a:spcAft>
                          <a:spcPts val="0"/>
                        </a:spcAft>
                        <a:buNone/>
                      </a:pPr>
                      <a:r>
                        <a:rPr lang="en">
                          <a:solidFill>
                            <a:srgbClr val="043461"/>
                          </a:solidFill>
                          <a:latin typeface="Roboto"/>
                          <a:ea typeface="Roboto"/>
                          <a:cs typeface="Roboto"/>
                          <a:sym typeface="Roboto"/>
                        </a:rPr>
                        <a:t>If the CSV contains the user's book, then print out the title, the publisher’s name, and the year it was published.</a:t>
                      </a:r>
                      <a:endParaRPr>
                        <a:solidFill>
                          <a:srgbClr val="04346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rgbClr val="043461"/>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043461"/>
                          </a:solidFill>
                          <a:latin typeface="Roboto"/>
                          <a:ea typeface="Roboto"/>
                          <a:cs typeface="Roboto"/>
                          <a:sym typeface="Roboto"/>
                        </a:rPr>
                        <a:t>For example:</a:t>
                      </a:r>
                      <a:r>
                        <a:rPr lang="en">
                          <a:solidFill>
                            <a:srgbClr val="043461"/>
                          </a:solidFill>
                          <a:latin typeface="Roboto"/>
                          <a:ea typeface="Roboto"/>
                          <a:cs typeface="Roboto"/>
                          <a:sym typeface="Roboto"/>
                        </a:rPr>
                        <a:t> </a:t>
                      </a:r>
                      <a:r>
                        <a:rPr lang="en">
                          <a:solidFill>
                            <a:srgbClr val="FFFFFF"/>
                          </a:solidFill>
                          <a:highlight>
                            <a:srgbClr val="043461"/>
                          </a:highlight>
                          <a:latin typeface="Inconsolata Medium"/>
                          <a:ea typeface="Inconsolata Medium"/>
                          <a:cs typeface="Inconsolata Medium"/>
                          <a:sym typeface="Inconsolata Medium"/>
                        </a:rPr>
                        <a:t>'Alien was published by DC Comics in 2015'</a:t>
                      </a:r>
                      <a:endParaRPr>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r h="613600">
                <a:tc vMerge="1"/>
                <a:tc>
                  <a:txBody>
                    <a:bodyPr/>
                    <a:lstStyle/>
                    <a:p>
                      <a:pPr indent="0" lvl="0" marL="0" rtl="0" algn="l">
                        <a:lnSpc>
                          <a:spcPct val="115000"/>
                        </a:lnSpc>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If the CSV does not contain the user’s title, then print out a message telling then that their book could not be found.</a:t>
                      </a:r>
                      <a:endParaRPr>
                        <a:solidFill>
                          <a:srgbClr val="043461"/>
                        </a:solidFill>
                        <a:latin typeface="Roboto"/>
                        <a:ea typeface="Roboto"/>
                        <a:cs typeface="Roboto"/>
                        <a:sym typeface="Roboto"/>
                      </a:endParaRPr>
                    </a:p>
                    <a:p>
                      <a:pPr indent="-180340" lvl="0" marL="320040" rtl="0" algn="l">
                        <a:lnSpc>
                          <a:spcPct val="115000"/>
                        </a:lnSpc>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Set a variable to </a:t>
                      </a:r>
                      <a:r>
                        <a:rPr lang="en">
                          <a:solidFill>
                            <a:srgbClr val="FFFFFF"/>
                          </a:solidFill>
                          <a:highlight>
                            <a:srgbClr val="043461"/>
                          </a:highlight>
                          <a:latin typeface="Inconsolata Medium"/>
                          <a:ea typeface="Inconsolata Medium"/>
                          <a:cs typeface="Inconsolata Medium"/>
                          <a:sym typeface="Inconsolata Medium"/>
                        </a:rPr>
                        <a:t>False</a:t>
                      </a:r>
                      <a:r>
                        <a:rPr lang="en">
                          <a:solidFill>
                            <a:srgbClr val="043461"/>
                          </a:solidFill>
                          <a:latin typeface="Roboto"/>
                          <a:ea typeface="Roboto"/>
                          <a:cs typeface="Roboto"/>
                          <a:sym typeface="Roboto"/>
                        </a:rPr>
                        <a:t> to check if we found the comic book.</a:t>
                      </a:r>
                      <a:endParaRPr>
                        <a:solidFill>
                          <a:srgbClr val="043461"/>
                        </a:solidFill>
                        <a:latin typeface="Roboto"/>
                        <a:ea typeface="Roboto"/>
                        <a:cs typeface="Roboto"/>
                        <a:sym typeface="Roboto"/>
                      </a:endParaRPr>
                    </a:p>
                    <a:p>
                      <a:pPr indent="-180340" lvl="0" marL="320040" rtl="0" algn="l">
                        <a:lnSpc>
                          <a:spcPct val="115000"/>
                        </a:lnSpc>
                        <a:spcBef>
                          <a:spcPts val="0"/>
                        </a:spcBef>
                        <a:spcAft>
                          <a:spcPts val="0"/>
                        </a:spcAft>
                        <a:buClr>
                          <a:srgbClr val="043461"/>
                        </a:buClr>
                        <a:buSzPts val="1400"/>
                        <a:buFont typeface="Roboto"/>
                        <a:buChar char="●"/>
                      </a:pPr>
                      <a:r>
                        <a:rPr lang="en">
                          <a:solidFill>
                            <a:srgbClr val="043461"/>
                          </a:solidFill>
                          <a:latin typeface="Roboto"/>
                          <a:ea typeface="Roboto"/>
                          <a:cs typeface="Roboto"/>
                          <a:sym typeface="Roboto"/>
                        </a:rPr>
                        <a:t>In the </a:t>
                      </a:r>
                      <a:r>
                        <a:rPr lang="en">
                          <a:solidFill>
                            <a:srgbClr val="FFFFFF"/>
                          </a:solidFill>
                          <a:highlight>
                            <a:srgbClr val="043461"/>
                          </a:highlight>
                          <a:latin typeface="Inconsolata Medium"/>
                          <a:ea typeface="Inconsolata Medium"/>
                          <a:cs typeface="Inconsolata Medium"/>
                          <a:sym typeface="Inconsolata Medium"/>
                        </a:rPr>
                        <a:t>for</a:t>
                      </a:r>
                      <a:r>
                        <a:rPr lang="en">
                          <a:solidFill>
                            <a:srgbClr val="043461"/>
                          </a:solidFill>
                          <a:latin typeface="Roboto"/>
                          <a:ea typeface="Roboto"/>
                          <a:cs typeface="Roboto"/>
                          <a:sym typeface="Roboto"/>
                        </a:rPr>
                        <a:t> loop, change the variable to confirm that the comic book is found.</a:t>
                      </a:r>
                      <a:endParaRPr>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Python Check-Up</a:t>
            </a:r>
            <a:endParaRPr/>
          </a:p>
        </p:txBody>
      </p:sp>
      <p:sp>
        <p:nvSpPr>
          <p:cNvPr id="827" name="Google Shape;82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8" name="Google Shape;828;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Create a simple Python command line application that does the following:</a:t>
            </a:r>
            <a:endParaRPr/>
          </a:p>
        </p:txBody>
      </p:sp>
      <p:sp>
        <p:nvSpPr>
          <p:cNvPr id="829" name="Google Shape;829;p62"/>
          <p:cNvSpPr/>
          <p:nvPr/>
        </p:nvSpPr>
        <p:spPr>
          <a:xfrm>
            <a:off x="453220" y="119540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830" name="Google Shape;830;p62"/>
          <p:cNvSpPr/>
          <p:nvPr/>
        </p:nvSpPr>
        <p:spPr>
          <a:xfrm flipH="1" rot="10800000">
            <a:off x="453220" y="1473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1" name="Google Shape;831;p62"/>
          <p:cNvSpPr/>
          <p:nvPr/>
        </p:nvSpPr>
        <p:spPr>
          <a:xfrm>
            <a:off x="453233" y="189530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832" name="Google Shape;832;p62"/>
          <p:cNvSpPr/>
          <p:nvPr/>
        </p:nvSpPr>
        <p:spPr>
          <a:xfrm flipH="1" rot="10800000">
            <a:off x="453233" y="2173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3" name="Google Shape;833;p62"/>
          <p:cNvSpPr/>
          <p:nvPr/>
        </p:nvSpPr>
        <p:spPr>
          <a:xfrm>
            <a:off x="1352550" y="1150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Prints “Hello User!”</a:t>
            </a:r>
            <a:endParaRPr sz="1600">
              <a:solidFill>
                <a:srgbClr val="043461"/>
              </a:solidFill>
              <a:latin typeface="Roboto"/>
              <a:ea typeface="Roboto"/>
              <a:cs typeface="Roboto"/>
              <a:sym typeface="Roboto"/>
            </a:endParaRPr>
          </a:p>
        </p:txBody>
      </p:sp>
      <p:sp>
        <p:nvSpPr>
          <p:cNvPr id="834" name="Google Shape;834;p62"/>
          <p:cNvSpPr/>
          <p:nvPr/>
        </p:nvSpPr>
        <p:spPr>
          <a:xfrm>
            <a:off x="1352550" y="1850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Then asks “What is your name?”</a:t>
            </a:r>
            <a:endParaRPr sz="1600">
              <a:solidFill>
                <a:srgbClr val="043461"/>
              </a:solidFill>
              <a:latin typeface="Roboto"/>
              <a:ea typeface="Roboto"/>
              <a:cs typeface="Roboto"/>
              <a:sym typeface="Roboto"/>
            </a:endParaRPr>
          </a:p>
        </p:txBody>
      </p:sp>
      <p:sp>
        <p:nvSpPr>
          <p:cNvPr id="835" name="Google Shape;835;p62"/>
          <p:cNvSpPr/>
          <p:nvPr/>
        </p:nvSpPr>
        <p:spPr>
          <a:xfrm>
            <a:off x="1352550" y="25404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Then responds “Hello &lt;user’s name&gt;”</a:t>
            </a:r>
            <a:endParaRPr sz="1600">
              <a:solidFill>
                <a:srgbClr val="043461"/>
              </a:solidFill>
              <a:latin typeface="Roboto"/>
              <a:ea typeface="Roboto"/>
              <a:cs typeface="Roboto"/>
              <a:sym typeface="Roboto"/>
            </a:endParaRPr>
          </a:p>
        </p:txBody>
      </p:sp>
      <p:sp>
        <p:nvSpPr>
          <p:cNvPr id="836" name="Google Shape;836;p62"/>
          <p:cNvSpPr/>
          <p:nvPr/>
        </p:nvSpPr>
        <p:spPr>
          <a:xfrm>
            <a:off x="1352550" y="3233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Then asks “What’s your favorite number?”</a:t>
            </a:r>
            <a:endParaRPr sz="1600">
              <a:solidFill>
                <a:srgbClr val="043461"/>
              </a:solidFill>
              <a:latin typeface="Roboto"/>
              <a:ea typeface="Roboto"/>
              <a:cs typeface="Roboto"/>
              <a:sym typeface="Roboto"/>
            </a:endParaRPr>
          </a:p>
        </p:txBody>
      </p:sp>
      <p:sp>
        <p:nvSpPr>
          <p:cNvPr id="837" name="Google Shape;837;p62"/>
          <p:cNvSpPr/>
          <p:nvPr/>
        </p:nvSpPr>
        <p:spPr>
          <a:xfrm>
            <a:off x="453233" y="2595188"/>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838" name="Google Shape;838;p62"/>
          <p:cNvSpPr/>
          <p:nvPr/>
        </p:nvSpPr>
        <p:spPr>
          <a:xfrm flipH="1" rot="10800000">
            <a:off x="453233" y="28737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39" name="Google Shape;839;p62"/>
          <p:cNvSpPr/>
          <p:nvPr/>
        </p:nvSpPr>
        <p:spPr>
          <a:xfrm>
            <a:off x="453233" y="3266400"/>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840" name="Google Shape;840;p62"/>
          <p:cNvSpPr/>
          <p:nvPr/>
        </p:nvSpPr>
        <p:spPr>
          <a:xfrm flipH="1" rot="10800000">
            <a:off x="453233" y="3544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841" name="Google Shape;841;p62"/>
          <p:cNvSpPr/>
          <p:nvPr/>
        </p:nvSpPr>
        <p:spPr>
          <a:xfrm>
            <a:off x="1352550" y="3925900"/>
            <a:ext cx="7517100" cy="907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Then responds: "Your favorite number is lower than mine.", "Your favorite number is higher than mine.", or "Your favorite number is the same as mine!" depending on your favorite number.</a:t>
            </a:r>
            <a:endParaRPr sz="1600">
              <a:solidFill>
                <a:srgbClr val="043461"/>
              </a:solidFill>
              <a:latin typeface="Roboto"/>
              <a:ea typeface="Roboto"/>
              <a:cs typeface="Roboto"/>
              <a:sym typeface="Roboto"/>
            </a:endParaRPr>
          </a:p>
        </p:txBody>
      </p:sp>
      <p:sp>
        <p:nvSpPr>
          <p:cNvPr id="842" name="Google Shape;842;p62"/>
          <p:cNvSpPr/>
          <p:nvPr/>
        </p:nvSpPr>
        <p:spPr>
          <a:xfrm>
            <a:off x="453233" y="3959125"/>
            <a:ext cx="743726" cy="252358"/>
          </a:xfrm>
          <a:custGeom>
            <a:rect b="b" l="l" r="r" t="t"/>
            <a:pathLst>
              <a:path extrusionOk="0" h="9769" w="29405">
                <a:moveTo>
                  <a:pt x="0" y="101"/>
                </a:moveTo>
                <a:lnTo>
                  <a:pt x="0" y="9769"/>
                </a:lnTo>
                <a:lnTo>
                  <a:pt x="29405" y="9769"/>
                </a:lnTo>
                <a:lnTo>
                  <a:pt x="19637" y="0"/>
                </a:lnTo>
                <a:close/>
              </a:path>
            </a:pathLst>
          </a:custGeom>
          <a:solidFill>
            <a:srgbClr val="AFECE9"/>
          </a:solidFill>
          <a:ln>
            <a:noFill/>
          </a:ln>
        </p:spPr>
      </p:sp>
      <p:sp>
        <p:nvSpPr>
          <p:cNvPr id="843" name="Google Shape;843;p62"/>
          <p:cNvSpPr/>
          <p:nvPr/>
        </p:nvSpPr>
        <p:spPr>
          <a:xfrm flipH="1" rot="10800000">
            <a:off x="453233" y="423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8" name="Google Shape;1098;p9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Writing CSV Files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99"/>
          <p:cNvSpPr txBox="1"/>
          <p:nvPr>
            <p:ph type="title"/>
          </p:nvPr>
        </p:nvSpPr>
        <p:spPr>
          <a:xfrm>
            <a:off x="25" y="274800"/>
            <a:ext cx="836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all know Python can read in data from CSVs. Next, we’ll write data to a CSV! </a:t>
            </a:r>
            <a:endParaRPr/>
          </a:p>
        </p:txBody>
      </p:sp>
      <p:sp>
        <p:nvSpPr>
          <p:cNvPr id="1104" name="Google Shape;1104;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Writing CSV Files</a:t>
            </a:r>
            <a:endParaRPr/>
          </a:p>
        </p:txBody>
      </p:sp>
      <p:sp>
        <p:nvSpPr>
          <p:cNvPr id="1111" name="Google Shape;111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Lost in Translation?</a:t>
            </a:r>
            <a:endParaRPr/>
          </a:p>
        </p:txBody>
      </p:sp>
      <p:sp>
        <p:nvSpPr>
          <p:cNvPr id="1112" name="Google Shape;1112;p100"/>
          <p:cNvSpPr txBox="1"/>
          <p:nvPr>
            <p:ph idx="3" type="body"/>
          </p:nvPr>
        </p:nvSpPr>
        <p:spPr>
          <a:xfrm>
            <a:off x="175" y="1119375"/>
            <a:ext cx="4052400" cy="37872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300"/>
              </a:spcBef>
              <a:spcAft>
                <a:spcPts val="0"/>
              </a:spcAft>
              <a:buClr>
                <a:srgbClr val="043461"/>
              </a:buClr>
              <a:buSzPts val="1400"/>
              <a:buFont typeface="Arial"/>
              <a:buChar char="●"/>
            </a:pPr>
            <a:r>
              <a:rPr lang="en" sz="1200">
                <a:solidFill>
                  <a:srgbClr val="FFFFFF"/>
                </a:solidFill>
                <a:highlight>
                  <a:srgbClr val="043461"/>
                </a:highlight>
                <a:latin typeface="Inconsolata Medium"/>
                <a:ea typeface="Inconsolata Medium"/>
                <a:cs typeface="Inconsolata Medium"/>
                <a:sym typeface="Inconsolata Medium"/>
              </a:rPr>
              <a:t>os.path.join("..", "output", "new.csv")</a:t>
            </a:r>
            <a:r>
              <a:rPr lang="en">
                <a:solidFill>
                  <a:srgbClr val="FFFFFF"/>
                </a:solidFill>
                <a:latin typeface="Inconsolata Medium"/>
                <a:ea typeface="Inconsolata Medium"/>
                <a:cs typeface="Inconsolata Medium"/>
                <a:sym typeface="Inconsolata Medium"/>
              </a:rPr>
              <a:t> </a:t>
            </a:r>
            <a:r>
              <a:rPr lang="en">
                <a:solidFill>
                  <a:srgbClr val="043461"/>
                </a:solidFill>
              </a:rPr>
              <a:t>tell</a:t>
            </a:r>
            <a:r>
              <a:rPr lang="en">
                <a:solidFill>
                  <a:srgbClr val="043461"/>
                </a:solidFill>
              </a:rPr>
              <a:t>s Python the file to write to while assigning it to the variable</a:t>
            </a:r>
            <a:r>
              <a:rPr lang="en">
                <a:solidFill>
                  <a:srgbClr val="043461"/>
                </a:solidFill>
              </a:rPr>
              <a:t> </a:t>
            </a:r>
            <a:r>
              <a:rPr lang="en" sz="1200">
                <a:solidFill>
                  <a:srgbClr val="FFFFFF"/>
                </a:solidFill>
                <a:highlight>
                  <a:srgbClr val="043461"/>
                </a:highlight>
                <a:latin typeface="Inconsolata Medium"/>
                <a:ea typeface="Inconsolata Medium"/>
                <a:cs typeface="Inconsolata Medium"/>
                <a:sym typeface="Inconsolata Medium"/>
              </a:rPr>
              <a:t>output_path</a:t>
            </a:r>
            <a:r>
              <a:rPr lang="en">
                <a:solidFill>
                  <a:srgbClr val="043461"/>
                </a:solidFill>
              </a:rPr>
              <a:t>.</a:t>
            </a:r>
            <a:endParaRPr>
              <a:solidFill>
                <a:srgbClr val="043461"/>
              </a:solidFill>
            </a:endParaRPr>
          </a:p>
          <a:p>
            <a:pPr indent="-180340" lvl="0" marL="320040" rtl="0" algn="l">
              <a:lnSpc>
                <a:spcPct val="115000"/>
              </a:lnSpc>
              <a:spcBef>
                <a:spcPts val="800"/>
              </a:spcBef>
              <a:spcAft>
                <a:spcPts val="0"/>
              </a:spcAft>
              <a:buClr>
                <a:srgbClr val="043461"/>
              </a:buClr>
              <a:buSzPts val="1400"/>
              <a:buFont typeface="Roboto"/>
              <a:buChar char="●"/>
            </a:pPr>
            <a:r>
              <a:rPr lang="en" sz="1200">
                <a:solidFill>
                  <a:srgbClr val="FFFFFF"/>
                </a:solidFill>
                <a:highlight>
                  <a:srgbClr val="043461"/>
                </a:highlight>
                <a:latin typeface="Inconsolata Medium"/>
                <a:ea typeface="Inconsolata Medium"/>
                <a:cs typeface="Inconsolata Medium"/>
                <a:sym typeface="Inconsolata Medium"/>
              </a:rPr>
              <a:t>with open</a:t>
            </a:r>
            <a:r>
              <a:rPr lang="en" sz="1200">
                <a:solidFill>
                  <a:srgbClr val="FFFFFF"/>
                </a:solidFill>
                <a:highlight>
                  <a:srgbClr val="043461"/>
                </a:highlight>
                <a:latin typeface="Inconsolata Medium"/>
                <a:ea typeface="Inconsolata Medium"/>
                <a:cs typeface="Inconsolata Medium"/>
                <a:sym typeface="Inconsolata Medium"/>
              </a:rPr>
              <a:t>(output_path, 'w') as csvfile:</a:t>
            </a:r>
            <a:r>
              <a:rPr lang="en">
                <a:solidFill>
                  <a:srgbClr val="FFFFFF"/>
                </a:solidFill>
                <a:latin typeface="Inconsolata Medium"/>
                <a:ea typeface="Inconsolata Medium"/>
                <a:cs typeface="Inconsolata Medium"/>
                <a:sym typeface="Inconsolata Medium"/>
              </a:rPr>
              <a:t> </a:t>
            </a:r>
            <a:r>
              <a:rPr lang="en">
                <a:solidFill>
                  <a:srgbClr val="043461"/>
                </a:solidFill>
              </a:rPr>
              <a:t>tells Python to open the file by using write mode, while holding the contents in </a:t>
            </a:r>
            <a:r>
              <a:rPr lang="en" sz="1200">
                <a:solidFill>
                  <a:srgbClr val="FFFFFF"/>
                </a:solidFill>
                <a:highlight>
                  <a:srgbClr val="043461"/>
                </a:highlight>
                <a:latin typeface="Inconsolata Medium"/>
                <a:ea typeface="Inconsolata Medium"/>
                <a:cs typeface="Inconsolata Medium"/>
                <a:sym typeface="Inconsolata Medium"/>
              </a:rPr>
              <a:t>output_path</a:t>
            </a:r>
            <a:r>
              <a:rPr lang="en">
                <a:solidFill>
                  <a:srgbClr val="043461"/>
                </a:solidFill>
              </a:rPr>
              <a:t>.</a:t>
            </a:r>
            <a:endParaRPr sz="1200">
              <a:solidFill>
                <a:srgbClr val="043461"/>
              </a:solidFill>
              <a:highlight>
                <a:schemeClr val="lt2"/>
              </a:highlight>
              <a:latin typeface="Consolas"/>
              <a:ea typeface="Consolas"/>
              <a:cs typeface="Consolas"/>
              <a:sym typeface="Consolas"/>
            </a:endParaRPr>
          </a:p>
          <a:p>
            <a:pPr indent="-180340" lvl="0" marL="320040" rtl="0" algn="l">
              <a:lnSpc>
                <a:spcPct val="115000"/>
              </a:lnSpc>
              <a:spcBef>
                <a:spcPts val="800"/>
              </a:spcBef>
              <a:spcAft>
                <a:spcPts val="0"/>
              </a:spcAft>
              <a:buClr>
                <a:srgbClr val="043461"/>
              </a:buClr>
              <a:buSzPts val="1400"/>
              <a:buFont typeface="Roboto"/>
              <a:buChar char="●"/>
            </a:pPr>
            <a:r>
              <a:rPr lang="en" sz="1200">
                <a:solidFill>
                  <a:srgbClr val="FFFFFF"/>
                </a:solidFill>
                <a:highlight>
                  <a:srgbClr val="043461"/>
                </a:highlight>
                <a:latin typeface="Inconsolata Medium"/>
                <a:ea typeface="Inconsolata Medium"/>
                <a:cs typeface="Inconsolata Medium"/>
                <a:sym typeface="Inconsolata Medium"/>
              </a:rPr>
              <a:t>csv.writer()</a:t>
            </a:r>
            <a:r>
              <a:rPr lang="en">
                <a:solidFill>
                  <a:srgbClr val="043461"/>
                </a:solidFill>
              </a:rPr>
              <a:t>  tells Python </a:t>
            </a:r>
            <a:r>
              <a:rPr lang="en">
                <a:solidFill>
                  <a:srgbClr val="043461"/>
                </a:solidFill>
                <a:highlight>
                  <a:schemeClr val="lt1"/>
                </a:highlight>
              </a:rPr>
              <a:t>that this application will write code into an external CSV file.</a:t>
            </a:r>
            <a:endParaRPr>
              <a:solidFill>
                <a:srgbClr val="043461"/>
              </a:solidFill>
              <a:highlight>
                <a:schemeClr val="lt1"/>
              </a:highlight>
            </a:endParaRPr>
          </a:p>
          <a:p>
            <a:pPr indent="-180340" lvl="0" marL="320040" rtl="0" algn="l">
              <a:lnSpc>
                <a:spcPct val="115000"/>
              </a:lnSpc>
              <a:spcBef>
                <a:spcPts val="800"/>
              </a:spcBef>
              <a:spcAft>
                <a:spcPts val="800"/>
              </a:spcAft>
              <a:buClr>
                <a:srgbClr val="043461"/>
              </a:buClr>
              <a:buSzPts val="1400"/>
              <a:buFont typeface="Roboto"/>
              <a:buChar char="●"/>
            </a:pPr>
            <a:r>
              <a:rPr lang="en" sz="1200">
                <a:solidFill>
                  <a:srgbClr val="FFFFFF"/>
                </a:solidFill>
                <a:highlight>
                  <a:srgbClr val="043461"/>
                </a:highlight>
                <a:latin typeface="Inconsolata Medium"/>
                <a:ea typeface="Inconsolata Medium"/>
                <a:cs typeface="Inconsolata Medium"/>
                <a:sym typeface="Inconsolata Medium"/>
              </a:rPr>
              <a:t>csv.writerow()</a:t>
            </a:r>
            <a:r>
              <a:rPr lang="en">
                <a:solidFill>
                  <a:srgbClr val="043461"/>
                </a:solidFill>
              </a:rPr>
              <a:t> is the code to write a new row into a CSV file.</a:t>
            </a:r>
            <a:endParaRPr>
              <a:solidFill>
                <a:srgbClr val="043461"/>
              </a:solidFill>
            </a:endParaRPr>
          </a:p>
        </p:txBody>
      </p:sp>
      <p:pic>
        <p:nvPicPr>
          <p:cNvPr id="1113" name="Google Shape;1113;p100"/>
          <p:cNvPicPr preferRelativeResize="0"/>
          <p:nvPr/>
        </p:nvPicPr>
        <p:blipFill>
          <a:blip r:embed="rId3">
            <a:alphaModFix/>
          </a:blip>
          <a:stretch>
            <a:fillRect/>
          </a:stretch>
        </p:blipFill>
        <p:spPr>
          <a:xfrm>
            <a:off x="3707025" y="1119375"/>
            <a:ext cx="5436975" cy="3438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Zipping Lists</a:t>
            </a:r>
            <a:endParaRPr/>
          </a:p>
        </p:txBody>
      </p:sp>
      <p:sp>
        <p:nvSpPr>
          <p:cNvPr id="1119" name="Google Shape;1119;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02"/>
          <p:cNvSpPr txBox="1"/>
          <p:nvPr>
            <p:ph type="title"/>
          </p:nvPr>
        </p:nvSpPr>
        <p:spPr>
          <a:xfrm>
            <a:off x="25" y="274800"/>
            <a:ext cx="797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Python users can write data into a new CSV file more efficiently by using the </a:t>
            </a:r>
            <a:r>
              <a:rPr lang="en">
                <a:solidFill>
                  <a:srgbClr val="000000"/>
                </a:solidFill>
                <a:highlight>
                  <a:srgbClr val="F2F5F9"/>
                </a:highlight>
                <a:latin typeface="Inconsolata Medium"/>
                <a:ea typeface="Inconsolata Medium"/>
                <a:cs typeface="Inconsolata Medium"/>
                <a:sym typeface="Inconsolata Medium"/>
              </a:rPr>
              <a:t>zip()</a:t>
            </a:r>
            <a:r>
              <a:rPr lang="en"/>
              <a:t> function.</a:t>
            </a:r>
            <a:endParaRPr/>
          </a:p>
        </p:txBody>
      </p:sp>
      <p:sp>
        <p:nvSpPr>
          <p:cNvPr id="1125" name="Google Shape;1125;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Zipping Lists </a:t>
            </a:r>
            <a:endParaRPr/>
          </a:p>
        </p:txBody>
      </p:sp>
      <p:sp>
        <p:nvSpPr>
          <p:cNvPr id="1132" name="Google Shape;1132;p103"/>
          <p:cNvSpPr txBox="1"/>
          <p:nvPr>
            <p:ph idx="1" type="subTitle"/>
          </p:nvPr>
        </p:nvSpPr>
        <p:spPr>
          <a:xfrm>
            <a:off x="0" y="675975"/>
            <a:ext cx="9401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00"/>
                </a:solidFill>
                <a:highlight>
                  <a:srgbClr val="000000"/>
                </a:highlight>
                <a:latin typeface="Inconsolata Medium"/>
                <a:ea typeface="Inconsolata Medium"/>
                <a:cs typeface="Inconsolata Medium"/>
                <a:sym typeface="Inconsolata Medium"/>
              </a:rPr>
              <a:t>zip</a:t>
            </a:r>
            <a:r>
              <a:rPr lang="en">
                <a:solidFill>
                  <a:srgbClr val="FFFFFF"/>
                </a:solidFill>
                <a:highlight>
                  <a:srgbClr val="000000"/>
                </a:highlight>
                <a:latin typeface="Inconsolata Medium"/>
                <a:ea typeface="Inconsolata Medium"/>
                <a:cs typeface="Inconsolata Medium"/>
                <a:sym typeface="Inconsolata Medium"/>
              </a:rPr>
              <a:t>()</a:t>
            </a:r>
            <a:r>
              <a:rPr lang="en"/>
              <a:t> takes in a series of lists as its parameters and joins them together in a stack.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33" name="Google Shape;1133;p103"/>
          <p:cNvSpPr txBox="1"/>
          <p:nvPr>
            <p:ph idx="3" type="body"/>
          </p:nvPr>
        </p:nvSpPr>
        <p:spPr>
          <a:xfrm>
            <a:off x="175" y="1284250"/>
            <a:ext cx="4098900" cy="17490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t>By zipping these lists together, there is now a single, joined list whose indexes reference all three of the lists inside.</a:t>
            </a:r>
            <a:endParaRPr/>
          </a:p>
          <a:p>
            <a:pPr indent="0" lvl="0" marL="0" rtl="0" algn="l">
              <a:lnSpc>
                <a:spcPct val="115000"/>
              </a:lnSpc>
              <a:spcBef>
                <a:spcPts val="800"/>
              </a:spcBef>
              <a:spcAft>
                <a:spcPts val="0"/>
              </a:spcAft>
              <a:buClr>
                <a:schemeClr val="dk1"/>
              </a:buClr>
              <a:buSzPts val="1100"/>
              <a:buFont typeface="Arial"/>
              <a:buNone/>
            </a:pPr>
            <a:r>
              <a:rPr lang="en"/>
              <a:t>Each zipped object can be used only once. For example, you can write the zipped object to a CSV or print to the terminal, but not both.</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lnSpc>
                <a:spcPct val="115000"/>
              </a:lnSpc>
              <a:spcBef>
                <a:spcPts val="800"/>
              </a:spcBef>
              <a:spcAft>
                <a:spcPts val="800"/>
              </a:spcAft>
              <a:buNone/>
            </a:pPr>
            <a:r>
              <a:t/>
            </a:r>
            <a:endParaRPr/>
          </a:p>
        </p:txBody>
      </p:sp>
      <p:sp>
        <p:nvSpPr>
          <p:cNvPr id="1134" name="Google Shape;1134;p103"/>
          <p:cNvSpPr/>
          <p:nvPr/>
        </p:nvSpPr>
        <p:spPr>
          <a:xfrm>
            <a:off x="3735650" y="1284250"/>
            <a:ext cx="5236800" cy="3323700"/>
          </a:xfrm>
          <a:prstGeom prst="rect">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A9B7C0"/>
                </a:solidFill>
                <a:latin typeface="Inconsolata"/>
                <a:ea typeface="Inconsolata"/>
                <a:cs typeface="Inconsolata"/>
                <a:sym typeface="Inconsolata"/>
              </a:rPr>
              <a:t># Three Lists</a:t>
            </a:r>
            <a:endParaRPr>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indexes = [</a:t>
            </a:r>
            <a:r>
              <a:rPr lang="en">
                <a:solidFill>
                  <a:srgbClr val="FFFF00"/>
                </a:solidFill>
                <a:latin typeface="Inconsolata"/>
                <a:ea typeface="Inconsolata"/>
                <a:cs typeface="Inconsolata"/>
                <a:sym typeface="Inconsolata"/>
              </a:rPr>
              <a:t>1</a:t>
            </a:r>
            <a:r>
              <a:rPr lang="en">
                <a:solidFill>
                  <a:srgbClr val="FFFFFF"/>
                </a:solidFill>
                <a:latin typeface="Inconsolata"/>
                <a:ea typeface="Inconsolata"/>
                <a:cs typeface="Inconsolata"/>
                <a:sym typeface="Inconsolata"/>
              </a:rPr>
              <a:t>, </a:t>
            </a:r>
            <a:r>
              <a:rPr lang="en">
                <a:solidFill>
                  <a:srgbClr val="FFFF00"/>
                </a:solidFill>
                <a:latin typeface="Inconsolata"/>
                <a:ea typeface="Inconsolata"/>
                <a:cs typeface="Inconsolata"/>
                <a:sym typeface="Inconsolata"/>
              </a:rPr>
              <a:t>2</a:t>
            </a:r>
            <a:r>
              <a:rPr lang="en">
                <a:solidFill>
                  <a:srgbClr val="FFFFFF"/>
                </a:solidFill>
                <a:latin typeface="Inconsolata"/>
                <a:ea typeface="Inconsolata"/>
                <a:cs typeface="Inconsolata"/>
                <a:sym typeface="Inconsolata"/>
              </a:rPr>
              <a:t>, </a:t>
            </a:r>
            <a:r>
              <a:rPr lang="en">
                <a:solidFill>
                  <a:srgbClr val="FFFF00"/>
                </a:solidFill>
                <a:latin typeface="Inconsolata"/>
                <a:ea typeface="Inconsolata"/>
                <a:cs typeface="Inconsolata"/>
                <a:sym typeface="Inconsolata"/>
              </a:rPr>
              <a:t>3</a:t>
            </a:r>
            <a:r>
              <a:rPr lang="en">
                <a:solidFill>
                  <a:srgbClr val="FFFFFF"/>
                </a:solidFill>
                <a:latin typeface="Inconsolata"/>
                <a:ea typeface="Inconsolata"/>
                <a:cs typeface="Inconsolata"/>
                <a:sym typeface="Inconsolata"/>
              </a:rPr>
              <a:t>, </a:t>
            </a:r>
            <a:r>
              <a:rPr lang="en">
                <a:solidFill>
                  <a:srgbClr val="FFFF00"/>
                </a:solidFill>
                <a:latin typeface="Inconsolata"/>
                <a:ea typeface="Inconsolata"/>
                <a:cs typeface="Inconsolata"/>
                <a:sym typeface="Inconsolata"/>
              </a:rPr>
              <a:t>4</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employees = [</a:t>
            </a:r>
            <a:r>
              <a:rPr lang="en">
                <a:solidFill>
                  <a:srgbClr val="FF992D"/>
                </a:solidFill>
                <a:latin typeface="Inconsolata"/>
                <a:ea typeface="Inconsolata"/>
                <a:cs typeface="Inconsolata"/>
                <a:sym typeface="Inconsolata"/>
              </a:rPr>
              <a:t>"Micheal"</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"Dwight"</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"Meredith"</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"Kelly"</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department = [</a:t>
            </a:r>
            <a:r>
              <a:rPr lang="en">
                <a:solidFill>
                  <a:srgbClr val="FF992D"/>
                </a:solidFill>
                <a:latin typeface="Inconsolata"/>
                <a:ea typeface="Inconsolata"/>
                <a:cs typeface="Inconsolata"/>
                <a:sym typeface="Inconsolata"/>
              </a:rPr>
              <a:t>"Boss"</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"Sales"</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"Sales"</a:t>
            </a:r>
            <a:r>
              <a:rPr lang="en">
                <a:solidFill>
                  <a:srgbClr val="FFFFFF"/>
                </a:solidFill>
                <a:latin typeface="Inconsolata"/>
                <a:ea typeface="Inconsolata"/>
                <a:cs typeface="Inconsolata"/>
                <a:sym typeface="Inconsolata"/>
              </a:rPr>
              <a:t>, </a:t>
            </a:r>
            <a:r>
              <a:rPr lang="en">
                <a:solidFill>
                  <a:srgbClr val="FF992D"/>
                </a:solidFill>
                <a:latin typeface="Inconsolata"/>
                <a:ea typeface="Inconsolata"/>
                <a:cs typeface="Inconsolata"/>
                <a:sym typeface="Inconsolata"/>
              </a:rPr>
              <a:t>"HR"</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A9B7C0"/>
                </a:solidFill>
                <a:latin typeface="Inconsolata"/>
                <a:ea typeface="Inconsolata"/>
                <a:cs typeface="Inconsolata"/>
                <a:sym typeface="Inconsolata"/>
              </a:rPr>
              <a:t># Zip all three lists together into tuples</a:t>
            </a:r>
            <a:endParaRPr>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roster = </a:t>
            </a:r>
            <a:r>
              <a:rPr lang="en">
                <a:solidFill>
                  <a:srgbClr val="FFFF00"/>
                </a:solidFill>
                <a:latin typeface="Inconsolata"/>
                <a:ea typeface="Inconsolata"/>
                <a:cs typeface="Inconsolata"/>
                <a:sym typeface="Inconsolata"/>
              </a:rPr>
              <a:t>zip</a:t>
            </a:r>
            <a:r>
              <a:rPr lang="en">
                <a:solidFill>
                  <a:srgbClr val="FFFFFF"/>
                </a:solidFill>
                <a:latin typeface="Inconsolata"/>
                <a:ea typeface="Inconsolata"/>
                <a:cs typeface="Inconsolata"/>
                <a:sym typeface="Inconsolata"/>
              </a:rPr>
              <a:t>(indexes, employees, department)</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A9B7C0"/>
                </a:solidFill>
                <a:latin typeface="Inconsolata"/>
                <a:ea typeface="Inconsolata"/>
                <a:cs typeface="Inconsolata"/>
                <a:sym typeface="Inconsolata"/>
              </a:rPr>
              <a:t># Print the contents of each row</a:t>
            </a:r>
            <a:endParaRPr>
              <a:solidFill>
                <a:srgbClr val="A9B7C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00FF"/>
                </a:solidFill>
                <a:latin typeface="Inconsolata"/>
                <a:ea typeface="Inconsolata"/>
                <a:cs typeface="Inconsolata"/>
                <a:sym typeface="Inconsolata"/>
              </a:rPr>
              <a:t>for</a:t>
            </a:r>
            <a:r>
              <a:rPr lang="en">
                <a:solidFill>
                  <a:srgbClr val="FFFFFF"/>
                </a:solidFill>
                <a:latin typeface="Inconsolata"/>
                <a:ea typeface="Inconsolata"/>
                <a:cs typeface="Inconsolata"/>
                <a:sym typeface="Inconsolata"/>
              </a:rPr>
              <a:t> employees</a:t>
            </a:r>
            <a:r>
              <a:rPr lang="en">
                <a:solidFill>
                  <a:srgbClr val="00FFFF"/>
                </a:solidFill>
                <a:latin typeface="Inconsolata"/>
                <a:ea typeface="Inconsolata"/>
                <a:cs typeface="Inconsolata"/>
                <a:sym typeface="Inconsolata"/>
              </a:rPr>
              <a:t> in</a:t>
            </a:r>
            <a:r>
              <a:rPr lang="en">
                <a:solidFill>
                  <a:srgbClr val="FFFFFF"/>
                </a:solidFill>
                <a:latin typeface="Inconsolata"/>
                <a:ea typeface="Inconsolata"/>
                <a:cs typeface="Inconsolata"/>
                <a:sym typeface="Inconsolata"/>
              </a:rPr>
              <a:t> roster: </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a:solidFill>
                  <a:srgbClr val="FF00FF"/>
                </a:solidFill>
                <a:latin typeface="Inconsolata"/>
                <a:ea typeface="Inconsolata"/>
                <a:cs typeface="Inconsolata"/>
                <a:sym typeface="Inconsolata"/>
              </a:rPr>
              <a:t>    </a:t>
            </a:r>
            <a:r>
              <a:rPr lang="en">
                <a:solidFill>
                  <a:srgbClr val="FFFF00"/>
                </a:solidFill>
                <a:latin typeface="Inconsolata"/>
                <a:ea typeface="Inconsolata"/>
                <a:cs typeface="Inconsolata"/>
                <a:sym typeface="Inconsolata"/>
              </a:rPr>
              <a:t>print</a:t>
            </a:r>
            <a:r>
              <a:rPr lang="en">
                <a:solidFill>
                  <a:srgbClr val="FFFFFF"/>
                </a:solidFill>
                <a:latin typeface="Inconsolata"/>
                <a:ea typeface="Inconsolata"/>
                <a:cs typeface="Inconsolata"/>
                <a:sym typeface="Inconsolata"/>
              </a:rPr>
              <a:t>(employee)</a:t>
            </a:r>
            <a:endParaRPr>
              <a:solidFill>
                <a:srgbClr val="FFFFFF"/>
              </a:solidFill>
              <a:latin typeface="Inconsolata"/>
              <a:ea typeface="Inconsolata"/>
              <a:cs typeface="Inconsolata"/>
              <a:sym typeface="Inconsolata"/>
            </a:endParaRPr>
          </a:p>
        </p:txBody>
      </p:sp>
      <p:sp>
        <p:nvSpPr>
          <p:cNvPr id="1135" name="Google Shape;1135;p103"/>
          <p:cNvSpPr/>
          <p:nvPr/>
        </p:nvSpPr>
        <p:spPr>
          <a:xfrm>
            <a:off x="444475" y="3174225"/>
            <a:ext cx="3030300" cy="1433700"/>
          </a:xfrm>
          <a:prstGeom prst="rect">
            <a:avLst/>
          </a:prstGeom>
          <a:solidFill>
            <a:srgbClr val="000000"/>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 python zipper.py</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1, </a:t>
            </a:r>
            <a:r>
              <a:rPr lang="en">
                <a:solidFill>
                  <a:srgbClr val="FFFFFF"/>
                </a:solidFill>
                <a:latin typeface="Inconsolata"/>
                <a:ea typeface="Inconsolata"/>
                <a:cs typeface="Inconsolata"/>
                <a:sym typeface="Inconsolata"/>
              </a:rPr>
              <a:t>'Micheal', 'Boss')</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(2, 'Dwight', 'Sales')</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(4, 'Meredith', 'Sales')</a:t>
            </a:r>
            <a:endParaRPr>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a:solidFill>
                  <a:srgbClr val="FFFFFF"/>
                </a:solidFill>
                <a:latin typeface="Inconsolata"/>
                <a:ea typeface="Inconsolata"/>
                <a:cs typeface="Inconsolata"/>
                <a:sym typeface="Inconsolata"/>
              </a:rPr>
              <a:t>(4, 'Kelly', 'HR')</a:t>
            </a:r>
            <a:endParaRPr>
              <a:solidFill>
                <a:srgbClr val="FFFFFF"/>
              </a:solidFill>
              <a:latin typeface="Inconsolata"/>
              <a:ea typeface="Inconsolata"/>
              <a:cs typeface="Inconsolata"/>
              <a:sym typeface="Inconsola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5"/>
          <p:cNvSpPr txBox="1"/>
          <p:nvPr>
            <p:ph type="title"/>
          </p:nvPr>
        </p:nvSpPr>
        <p:spPr>
          <a:xfrm>
            <a:off x="1400" y="274875"/>
            <a:ext cx="8859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600"/>
              <a:t>Activity: </a:t>
            </a:r>
            <a:r>
              <a:rPr lang="en" sz="3600"/>
              <a:t> U.S. Census Zip</a:t>
            </a:r>
            <a:endParaRPr sz="3600"/>
          </a:p>
          <a:p>
            <a:pPr indent="0" lvl="0" marL="0" rtl="0" algn="l">
              <a:spcBef>
                <a:spcPts val="800"/>
              </a:spcBef>
              <a:spcAft>
                <a:spcPts val="0"/>
              </a:spcAft>
              <a:buNone/>
            </a:pPr>
            <a:r>
              <a:rPr lang="en" sz="1800">
                <a:latin typeface="Roboto"/>
                <a:ea typeface="Roboto"/>
                <a:cs typeface="Roboto"/>
                <a:sym typeface="Roboto"/>
              </a:rPr>
              <a:t>In this activity, you will be provided with a large dataset from the 2019 U.S. Census. Your task is to clean up this dataset and create a new CSV file that is easier to comprehend.</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0"/>
              </a:spcAft>
              <a:buNone/>
            </a:pPr>
            <a:r>
              <a:t/>
            </a:r>
            <a:endParaRPr sz="1800">
              <a:latin typeface="Roboto"/>
              <a:ea typeface="Roboto"/>
              <a:cs typeface="Roboto"/>
              <a:sym typeface="Roboto"/>
            </a:endParaRPr>
          </a:p>
          <a:p>
            <a:pPr indent="0" lvl="0" marL="0" rtl="0" algn="l">
              <a:spcBef>
                <a:spcPts val="800"/>
              </a:spcBef>
              <a:spcAft>
                <a:spcPts val="800"/>
              </a:spcAft>
              <a:buNone/>
            </a:pPr>
            <a:r>
              <a:t/>
            </a:r>
            <a:endParaRPr/>
          </a:p>
        </p:txBody>
      </p:sp>
      <p:sp>
        <p:nvSpPr>
          <p:cNvPr id="1146" name="Google Shape;1146;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7" name="Google Shape;1147;p10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U.S. Census Zip</a:t>
            </a:r>
            <a:endParaRPr>
              <a:solidFill>
                <a:schemeClr val="dk1"/>
              </a:solidFill>
            </a:endParaRPr>
          </a:p>
        </p:txBody>
      </p:sp>
      <p:sp>
        <p:nvSpPr>
          <p:cNvPr id="1153" name="Google Shape;1153;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54" name="Google Shape;1154;p106"/>
          <p:cNvGraphicFramePr/>
          <p:nvPr/>
        </p:nvGraphicFramePr>
        <p:xfrm>
          <a:off x="354150" y="722650"/>
          <a:ext cx="3000000" cy="3000000"/>
        </p:xfrm>
        <a:graphic>
          <a:graphicData uri="http://schemas.openxmlformats.org/drawingml/2006/table">
            <a:tbl>
              <a:tblPr>
                <a:noFill/>
                <a:tableStyleId>{B4FA7214-9AF3-4051-B364-9A7BB26F117B}</a:tableStyleId>
              </a:tblPr>
              <a:tblGrid>
                <a:gridCol w="2837975"/>
                <a:gridCol w="2837975"/>
                <a:gridCol w="2837975"/>
              </a:tblGrid>
              <a:tr h="391425">
                <a:tc>
                  <a:txBody>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Instructions</a:t>
                      </a:r>
                      <a:endParaRPr sz="1900"/>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600">
                          <a:solidFill>
                            <a:schemeClr val="lt1"/>
                          </a:solidFill>
                          <a:latin typeface="Roboto"/>
                          <a:ea typeface="Roboto"/>
                          <a:cs typeface="Roboto"/>
                          <a:sym typeface="Roboto"/>
                        </a:rPr>
                        <a:t>Hints</a:t>
                      </a:r>
                      <a:endParaRPr sz="1900"/>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b="1" lang="en" sz="1600">
                          <a:solidFill>
                            <a:srgbClr val="043461"/>
                          </a:solidFill>
                          <a:latin typeface="Roboto"/>
                          <a:ea typeface="Roboto"/>
                          <a:cs typeface="Roboto"/>
                          <a:sym typeface="Roboto"/>
                        </a:rPr>
                        <a:t>Bonus</a:t>
                      </a:r>
                      <a:endParaRPr sz="1900">
                        <a:solidFill>
                          <a:srgbClr val="043461"/>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3449500">
                <a:tc>
                  <a:txBody>
                    <a:bodyPr/>
                    <a:lstStyle/>
                    <a:p>
                      <a:pPr indent="-167640" lvl="0" marL="182880" rtl="0" algn="l">
                        <a:lnSpc>
                          <a:spcPct val="115000"/>
                        </a:lnSpc>
                        <a:spcBef>
                          <a:spcPts val="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Create a Python application that reads in the data from the 2019 U.S. Census.</a:t>
                      </a:r>
                      <a:endParaRPr sz="1200">
                        <a:solidFill>
                          <a:srgbClr val="043461"/>
                        </a:solidFill>
                        <a:latin typeface="Roboto"/>
                        <a:ea typeface="Roboto"/>
                        <a:cs typeface="Roboto"/>
                        <a:sym typeface="Roboto"/>
                      </a:endParaRPr>
                    </a:p>
                    <a:p>
                      <a:pPr indent="-167640" lvl="0" marL="182880" rtl="0" algn="l">
                        <a:lnSpc>
                          <a:spcPct val="115000"/>
                        </a:lnSpc>
                        <a:spcBef>
                          <a:spcPts val="8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Then, store the contents of Place, Population, Per Capita Income, Number of Reviews, and Poverty Count into Python Lists.</a:t>
                      </a:r>
                      <a:endParaRPr sz="1200">
                        <a:solidFill>
                          <a:srgbClr val="043461"/>
                        </a:solidFill>
                        <a:latin typeface="Roboto"/>
                        <a:ea typeface="Roboto"/>
                        <a:cs typeface="Roboto"/>
                        <a:sym typeface="Roboto"/>
                      </a:endParaRPr>
                    </a:p>
                    <a:p>
                      <a:pPr indent="-167640" lvl="0" marL="182880" rtl="0" algn="l">
                        <a:lnSpc>
                          <a:spcPct val="115000"/>
                        </a:lnSpc>
                        <a:spcBef>
                          <a:spcPts val="80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Then, zip these lists together into a single tuple.</a:t>
                      </a:r>
                      <a:endParaRPr sz="1200">
                        <a:solidFill>
                          <a:srgbClr val="043461"/>
                        </a:solidFill>
                        <a:latin typeface="Roboto"/>
                        <a:ea typeface="Roboto"/>
                        <a:cs typeface="Roboto"/>
                        <a:sym typeface="Roboto"/>
                      </a:endParaRPr>
                    </a:p>
                    <a:p>
                      <a:pPr indent="-167640" lvl="0" marL="182880" rtl="0" algn="l">
                        <a:lnSpc>
                          <a:spcPct val="115000"/>
                        </a:lnSpc>
                        <a:spcBef>
                          <a:spcPts val="800"/>
                        </a:spcBef>
                        <a:spcAft>
                          <a:spcPts val="800"/>
                        </a:spcAft>
                        <a:buClr>
                          <a:srgbClr val="043461"/>
                        </a:buClr>
                        <a:buSzPts val="1200"/>
                        <a:buFont typeface="Roboto"/>
                        <a:buChar char="●"/>
                      </a:pPr>
                      <a:r>
                        <a:rPr lang="en" sz="1200">
                          <a:solidFill>
                            <a:srgbClr val="043461"/>
                          </a:solidFill>
                          <a:latin typeface="Roboto"/>
                          <a:ea typeface="Roboto"/>
                          <a:cs typeface="Roboto"/>
                          <a:sym typeface="Roboto"/>
                        </a:rPr>
                        <a:t>Finally, write the contents of your extracted data into a CSV. Make sure to include the titles of these columns in your CSV.</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c>
                  <a:txBody>
                    <a:bodyPr/>
                    <a:lstStyle/>
                    <a:p>
                      <a:pPr indent="-167640" lvl="0" marL="182880" rtl="0" algn="l">
                        <a:lnSpc>
                          <a:spcPct val="115000"/>
                        </a:lnSpc>
                        <a:spcBef>
                          <a:spcPts val="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Windows users may get a </a:t>
                      </a:r>
                      <a:r>
                        <a:rPr lang="en" sz="1200">
                          <a:solidFill>
                            <a:srgbClr val="FFFFFF"/>
                          </a:solidFill>
                          <a:highlight>
                            <a:srgbClr val="043461"/>
                          </a:highlight>
                          <a:latin typeface="Inconsolata Medium"/>
                          <a:ea typeface="Inconsolata Medium"/>
                          <a:cs typeface="Inconsolata Medium"/>
                          <a:sym typeface="Inconsolata Medium"/>
                        </a:rPr>
                        <a:t>UnicodeDecodeError</a:t>
                      </a:r>
                      <a:r>
                        <a:rPr lang="en" sz="1200">
                          <a:solidFill>
                            <a:srgbClr val="043461"/>
                          </a:solidFill>
                          <a:latin typeface="Roboto"/>
                          <a:ea typeface="Roboto"/>
                          <a:cs typeface="Roboto"/>
                          <a:sym typeface="Roboto"/>
                        </a:rPr>
                        <a:t>. To avoid this, pass in </a:t>
                      </a:r>
                      <a:r>
                        <a:rPr lang="en" sz="1200">
                          <a:solidFill>
                            <a:srgbClr val="FFFFFF"/>
                          </a:solidFill>
                          <a:highlight>
                            <a:srgbClr val="043461"/>
                          </a:highlight>
                          <a:latin typeface="Inconsolata Medium"/>
                          <a:ea typeface="Inconsolata Medium"/>
                          <a:cs typeface="Inconsolata Medium"/>
                          <a:sym typeface="Inconsolata Medium"/>
                        </a:rPr>
                        <a:t>encoding=cutf8</a:t>
                      </a:r>
                      <a:r>
                        <a:rPr lang="en" sz="1200">
                          <a:solidFill>
                            <a:srgbClr val="043461"/>
                          </a:solidFill>
                          <a:latin typeface="Roboto"/>
                          <a:ea typeface="Roboto"/>
                          <a:cs typeface="Roboto"/>
                          <a:sym typeface="Roboto"/>
                        </a:rPr>
                        <a:t> as an additional parameter when reading in the file.</a:t>
                      </a:r>
                      <a:endParaRPr sz="1200">
                        <a:solidFill>
                          <a:srgbClr val="043461"/>
                        </a:solidFill>
                        <a:latin typeface="Roboto"/>
                        <a:ea typeface="Roboto"/>
                        <a:cs typeface="Roboto"/>
                        <a:sym typeface="Roboto"/>
                      </a:endParaRPr>
                    </a:p>
                    <a:p>
                      <a:pPr indent="-167640" lvl="0" marL="182880" rtl="0" algn="l">
                        <a:lnSpc>
                          <a:spcPct val="115000"/>
                        </a:lnSpc>
                        <a:spcBef>
                          <a:spcPts val="800"/>
                        </a:spcBef>
                        <a:spcAft>
                          <a:spcPts val="800"/>
                        </a:spcAft>
                        <a:buClr>
                          <a:srgbClr val="043461"/>
                        </a:buClr>
                        <a:buSzPts val="1200"/>
                        <a:buFont typeface="Roboto"/>
                        <a:buChar char="●"/>
                      </a:pPr>
                      <a:r>
                        <a:rPr lang="en" sz="1200">
                          <a:solidFill>
                            <a:srgbClr val="043461"/>
                          </a:solidFill>
                          <a:latin typeface="Roboto"/>
                          <a:ea typeface="Roboto"/>
                          <a:cs typeface="Roboto"/>
                          <a:sym typeface="Roboto"/>
                        </a:rPr>
                        <a:t>As with many datasets, the file does not include the header line. Use the following list as a guide to the columns: </a:t>
                      </a:r>
                      <a:br>
                        <a:rPr lang="en" sz="1200">
                          <a:solidFill>
                            <a:srgbClr val="043461"/>
                          </a:solidFill>
                          <a:latin typeface="Roboto"/>
                          <a:ea typeface="Roboto"/>
                          <a:cs typeface="Roboto"/>
                          <a:sym typeface="Roboto"/>
                        </a:rPr>
                      </a:br>
                      <a:r>
                        <a:rPr lang="en" sz="1200">
                          <a:solidFill>
                            <a:srgbClr val="FFFFFF"/>
                          </a:solidFill>
                          <a:highlight>
                            <a:srgbClr val="043461"/>
                          </a:highlight>
                          <a:latin typeface="Inconsolata Medium"/>
                          <a:ea typeface="Inconsolata Medium"/>
                          <a:cs typeface="Inconsolata Medium"/>
                          <a:sym typeface="Inconsolata Medium"/>
                        </a:rPr>
                        <a:t>"Place, Population, Median Age, Household Income, </a:t>
                      </a:r>
                      <a:br>
                        <a:rPr lang="en" sz="1200">
                          <a:solidFill>
                            <a:srgbClr val="FFFFFF"/>
                          </a:solidFill>
                          <a:highlight>
                            <a:srgbClr val="043461"/>
                          </a:highlight>
                          <a:latin typeface="Inconsolata Medium"/>
                          <a:ea typeface="Inconsolata Medium"/>
                          <a:cs typeface="Inconsolata Medium"/>
                          <a:sym typeface="Inconsolata Medium"/>
                        </a:rPr>
                      </a:br>
                      <a:r>
                        <a:rPr lang="en" sz="1200">
                          <a:solidFill>
                            <a:srgbClr val="FFFFFF"/>
                          </a:solidFill>
                          <a:highlight>
                            <a:srgbClr val="043461"/>
                          </a:highlight>
                          <a:latin typeface="Inconsolata Medium"/>
                          <a:ea typeface="Inconsolata Medium"/>
                          <a:cs typeface="Inconsolata Medium"/>
                          <a:sym typeface="Inconsolata Medium"/>
                        </a:rPr>
                        <a:t>Per Capita Income, Employed Civilians, Unemployed Civilians, People in the Military, Poverty Count"</a:t>
                      </a:r>
                      <a:endParaRPr sz="1200">
                        <a:solidFill>
                          <a:srgbClr val="FFFFFF"/>
                        </a:solidFill>
                        <a:highlight>
                          <a:srgbClr val="043461"/>
                        </a:highlight>
                        <a:latin typeface="Inconsolata Medium"/>
                        <a:ea typeface="Inconsolata Medium"/>
                        <a:cs typeface="Inconsolata Medium"/>
                        <a:sym typeface="Inconsolata Medium"/>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167640" lvl="0" marL="182880" rtl="0" algn="l">
                        <a:lnSpc>
                          <a:spcPct val="115000"/>
                        </a:lnSpc>
                        <a:spcBef>
                          <a:spcPts val="0"/>
                        </a:spcBef>
                        <a:spcAft>
                          <a:spcPts val="0"/>
                        </a:spcAft>
                        <a:buClr>
                          <a:srgbClr val="043461"/>
                        </a:buClr>
                        <a:buSzPts val="1200"/>
                        <a:buFont typeface="Roboto"/>
                        <a:buChar char="●"/>
                      </a:pPr>
                      <a:r>
                        <a:rPr lang="en" sz="1200">
                          <a:solidFill>
                            <a:srgbClr val="043461"/>
                          </a:solidFill>
                          <a:latin typeface="Roboto"/>
                          <a:ea typeface="Roboto"/>
                          <a:cs typeface="Roboto"/>
                          <a:sym typeface="Roboto"/>
                        </a:rPr>
                        <a:t>Find the poverty rate (percentage of the population living in poverty). Include this in your final output,  converting the rate to a string and including a </a:t>
                      </a:r>
                      <a:r>
                        <a:rPr lang="en" sz="1200">
                          <a:solidFill>
                            <a:srgbClr val="FFFFFF"/>
                          </a:solidFill>
                          <a:highlight>
                            <a:srgbClr val="043461"/>
                          </a:highlight>
                          <a:latin typeface="Inconsolata Medium"/>
                          <a:ea typeface="Inconsolata Medium"/>
                          <a:cs typeface="Inconsolata Medium"/>
                          <a:sym typeface="Inconsolata Medium"/>
                        </a:rPr>
                        <a:t>'%'</a:t>
                      </a:r>
                      <a:r>
                        <a:rPr lang="en" sz="1200">
                          <a:solidFill>
                            <a:srgbClr val="043461"/>
                          </a:solidFill>
                          <a:latin typeface="Roboto"/>
                          <a:ea typeface="Roboto"/>
                          <a:cs typeface="Roboto"/>
                          <a:sym typeface="Roboto"/>
                        </a:rPr>
                        <a:t> at the end of the string. </a:t>
                      </a:r>
                      <a:endParaRPr sz="1200">
                        <a:solidFill>
                          <a:srgbClr val="043461"/>
                        </a:solidFill>
                        <a:latin typeface="Roboto"/>
                        <a:ea typeface="Roboto"/>
                        <a:cs typeface="Roboto"/>
                        <a:sym typeface="Roboto"/>
                      </a:endParaRPr>
                    </a:p>
                    <a:p>
                      <a:pPr indent="-167640" lvl="0" marL="182880" rtl="0" algn="l">
                        <a:lnSpc>
                          <a:spcPct val="115000"/>
                        </a:lnSpc>
                        <a:spcBef>
                          <a:spcPts val="800"/>
                        </a:spcBef>
                        <a:spcAft>
                          <a:spcPts val="800"/>
                        </a:spcAft>
                        <a:buClr>
                          <a:srgbClr val="043461"/>
                        </a:buClr>
                        <a:buSzPts val="1200"/>
                        <a:buFont typeface="Roboto"/>
                        <a:buChar char="●"/>
                      </a:pPr>
                      <a:r>
                        <a:rPr lang="en" sz="1200">
                          <a:solidFill>
                            <a:srgbClr val="043461"/>
                          </a:solidFill>
                          <a:latin typeface="Roboto"/>
                          <a:ea typeface="Roboto"/>
                          <a:cs typeface="Roboto"/>
                          <a:sym typeface="Roboto"/>
                        </a:rPr>
                        <a:t>Parse the string associated with </a:t>
                      </a:r>
                      <a:r>
                        <a:rPr lang="en" sz="1200">
                          <a:solidFill>
                            <a:srgbClr val="FFFFFF"/>
                          </a:solidFill>
                          <a:highlight>
                            <a:srgbClr val="043461"/>
                          </a:highlight>
                          <a:latin typeface="Inconsolata Medium"/>
                          <a:ea typeface="Inconsolata Medium"/>
                          <a:cs typeface="Inconsolata Medium"/>
                          <a:sym typeface="Inconsolata Medium"/>
                        </a:rPr>
                        <a:t>Place</a:t>
                      </a:r>
                      <a:r>
                        <a:rPr lang="en" sz="1200">
                          <a:solidFill>
                            <a:srgbClr val="043461"/>
                          </a:solidFill>
                          <a:latin typeface="Roboto"/>
                          <a:ea typeface="Roboto"/>
                          <a:cs typeface="Roboto"/>
                          <a:sym typeface="Roboto"/>
                        </a:rPr>
                        <a:t>, separating it into </a:t>
                      </a:r>
                      <a:r>
                        <a:rPr lang="en" sz="1200">
                          <a:solidFill>
                            <a:srgbClr val="FFFFFF"/>
                          </a:solidFill>
                          <a:highlight>
                            <a:srgbClr val="043461"/>
                          </a:highlight>
                          <a:latin typeface="Inconsolata Medium"/>
                          <a:ea typeface="Inconsolata Medium"/>
                          <a:cs typeface="Inconsolata Medium"/>
                          <a:sym typeface="Inconsolata Medium"/>
                        </a:rPr>
                        <a:t>County</a:t>
                      </a:r>
                      <a:r>
                        <a:rPr lang="en" sz="1200">
                          <a:solidFill>
                            <a:srgbClr val="043461"/>
                          </a:solidFill>
                          <a:latin typeface="Roboto"/>
                          <a:ea typeface="Roboto"/>
                          <a:cs typeface="Roboto"/>
                          <a:sym typeface="Roboto"/>
                        </a:rPr>
                        <a:t> and </a:t>
                      </a:r>
                      <a:r>
                        <a:rPr lang="en" sz="1200">
                          <a:solidFill>
                            <a:srgbClr val="FFFFFF"/>
                          </a:solidFill>
                          <a:highlight>
                            <a:srgbClr val="043461"/>
                          </a:highlight>
                          <a:latin typeface="Inconsolata Medium"/>
                          <a:ea typeface="Inconsolata Medium"/>
                          <a:cs typeface="Inconsolata Medium"/>
                          <a:sym typeface="Inconsolata Medium"/>
                        </a:rPr>
                        <a:t>State</a:t>
                      </a:r>
                      <a:r>
                        <a:rPr lang="en" sz="1200">
                          <a:solidFill>
                            <a:srgbClr val="043461"/>
                          </a:solidFill>
                          <a:latin typeface="Roboto"/>
                          <a:ea typeface="Roboto"/>
                          <a:cs typeface="Roboto"/>
                          <a:sym typeface="Roboto"/>
                        </a:rPr>
                        <a:t>, so we can store both in separate columns.</a:t>
                      </a:r>
                      <a:endParaRPr sz="1200">
                        <a:solidFill>
                          <a:srgbClr val="043461"/>
                        </a:solidFill>
                        <a:latin typeface="Roboto"/>
                        <a:ea typeface="Roboto"/>
                        <a:cs typeface="Roboto"/>
                        <a:sym typeface="Roboto"/>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5" name="Google Shape;1165;p10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Functions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9"/>
          <p:cNvSpPr txBox="1"/>
          <p:nvPr>
            <p:ph type="title"/>
          </p:nvPr>
        </p:nvSpPr>
        <p:spPr>
          <a:xfrm>
            <a:off x="25" y="274800"/>
            <a:ext cx="84972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DRY stands for Don’t Repeat Yourself, which is a popular acronym that many coders live by. </a:t>
            </a:r>
            <a:endParaRPr/>
          </a:p>
        </p:txBody>
      </p:sp>
      <p:sp>
        <p:nvSpPr>
          <p:cNvPr id="1171" name="Google Shape;1171;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Functions</a:t>
            </a:r>
            <a:endParaRPr/>
          </a:p>
        </p:txBody>
      </p:sp>
      <p:sp>
        <p:nvSpPr>
          <p:cNvPr id="1178" name="Google Shape;1178;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Prevent repetition with frequent use of Python functions. </a:t>
            </a:r>
            <a:endParaRPr/>
          </a:p>
        </p:txBody>
      </p:sp>
      <p:sp>
        <p:nvSpPr>
          <p:cNvPr id="1179" name="Google Shape;1179;p110"/>
          <p:cNvSpPr txBox="1"/>
          <p:nvPr>
            <p:ph idx="3" type="body"/>
          </p:nvPr>
        </p:nvSpPr>
        <p:spPr>
          <a:xfrm>
            <a:off x="175" y="1183050"/>
            <a:ext cx="6083700" cy="3723300"/>
          </a:xfrm>
          <a:prstGeom prst="rect">
            <a:avLst/>
          </a:prstGeom>
        </p:spPr>
        <p:txBody>
          <a:bodyPr anchorCtr="0" anchor="t" bIns="914400" lIns="457200" spcFirstLastPara="1" rIns="457200" wrap="square" tIns="0">
            <a:noAutofit/>
          </a:bodyPr>
          <a:lstStyle/>
          <a:p>
            <a:pPr indent="-180340" lvl="0" marL="320040" rtl="0" algn="l">
              <a:lnSpc>
                <a:spcPct val="112000"/>
              </a:lnSpc>
              <a:spcBef>
                <a:spcPts val="0"/>
              </a:spcBef>
              <a:spcAft>
                <a:spcPts val="0"/>
              </a:spcAft>
              <a:buSzPts val="1400"/>
              <a:buChar char="●"/>
            </a:pPr>
            <a:r>
              <a:rPr lang="en"/>
              <a:t>A function is a block of organized, reusable code that is used to perform a single, related action. In other words, functions are placeable blocks of code that perform a specific action.</a:t>
            </a:r>
            <a:endParaRPr/>
          </a:p>
          <a:p>
            <a:pPr indent="-180340" lvl="0" marL="320040" rtl="0" algn="l">
              <a:lnSpc>
                <a:spcPct val="112000"/>
              </a:lnSpc>
              <a:spcBef>
                <a:spcPts val="1000"/>
              </a:spcBef>
              <a:spcAft>
                <a:spcPts val="0"/>
              </a:spcAft>
              <a:buSzPts val="1400"/>
              <a:buChar char="●"/>
            </a:pPr>
            <a:r>
              <a:rPr lang="en"/>
              <a:t>To create a new function, simply use def </a:t>
            </a:r>
            <a:br>
              <a:rPr lang="en"/>
            </a:br>
            <a:r>
              <a:rPr lang="en">
                <a:solidFill>
                  <a:srgbClr val="FFFFFF"/>
                </a:solidFill>
                <a:highlight>
                  <a:srgbClr val="000000"/>
                </a:highlight>
                <a:latin typeface="Inconsolata Medium"/>
                <a:ea typeface="Inconsolata Medium"/>
                <a:cs typeface="Inconsolata Medium"/>
                <a:sym typeface="Inconsolata Medium"/>
              </a:rPr>
              <a:t>&lt;FUNCTION NAME&gt;():, </a:t>
            </a:r>
            <a:r>
              <a:rPr lang="en"/>
              <a:t>and then place the code that </a:t>
            </a:r>
            <a:br>
              <a:rPr lang="en"/>
            </a:br>
            <a:r>
              <a:rPr lang="en"/>
              <a:t>you would like to run within the block underneath it.</a:t>
            </a:r>
            <a:endParaRPr/>
          </a:p>
          <a:p>
            <a:pPr indent="-180340" lvl="0" marL="320040" rtl="0" algn="l">
              <a:lnSpc>
                <a:spcPct val="112000"/>
              </a:lnSpc>
              <a:spcBef>
                <a:spcPts val="1000"/>
              </a:spcBef>
              <a:spcAft>
                <a:spcPts val="0"/>
              </a:spcAft>
              <a:buSzPts val="1400"/>
              <a:buChar char="●"/>
            </a:pPr>
            <a:r>
              <a:rPr lang="en"/>
              <a:t>To run the code stored within a function, the function itself must be called within the program. Functions will not run unless called upon.</a:t>
            </a:r>
            <a:endParaRPr/>
          </a:p>
          <a:p>
            <a:pPr indent="-180340" lvl="0" marL="320040" rtl="0" algn="l">
              <a:lnSpc>
                <a:spcPct val="112000"/>
              </a:lnSpc>
              <a:spcBef>
                <a:spcPts val="1000"/>
              </a:spcBef>
              <a:spcAft>
                <a:spcPts val="1000"/>
              </a:spcAft>
              <a:buSzPts val="1400"/>
              <a:buChar char="●"/>
            </a:pPr>
            <a:r>
              <a:rPr lang="en"/>
              <a:t>Functions that take in parameters can also be </a:t>
            </a:r>
            <a:br>
              <a:rPr lang="en"/>
            </a:br>
            <a:r>
              <a:rPr lang="en"/>
              <a:t>created by simply adding a variable into the </a:t>
            </a:r>
            <a:br>
              <a:rPr lang="en"/>
            </a:br>
            <a:r>
              <a:rPr lang="en"/>
              <a:t>parentheses of the function's definition. This allows </a:t>
            </a:r>
            <a:br>
              <a:rPr lang="en"/>
            </a:br>
            <a:r>
              <a:rPr lang="en"/>
              <a:t>specific data to be passed into the function.</a:t>
            </a:r>
            <a:endParaRPr/>
          </a:p>
        </p:txBody>
      </p:sp>
      <p:sp>
        <p:nvSpPr>
          <p:cNvPr id="1180" name="Google Shape;1180;p110"/>
          <p:cNvSpPr/>
          <p:nvPr/>
        </p:nvSpPr>
        <p:spPr>
          <a:xfrm>
            <a:off x="5709050" y="1138050"/>
            <a:ext cx="3291300" cy="1433700"/>
          </a:xfrm>
          <a:prstGeom prst="rect">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FF0000"/>
                </a:solidFill>
                <a:latin typeface="Inconsolata Medium"/>
                <a:ea typeface="Inconsolata Medium"/>
                <a:cs typeface="Inconsolata Medium"/>
                <a:sym typeface="Inconsolata Medium"/>
              </a:rPr>
              <a:t>def</a:t>
            </a:r>
            <a:r>
              <a:rPr lang="en">
                <a:solidFill>
                  <a:srgbClr val="9900FF"/>
                </a:solidFill>
                <a:latin typeface="Inconsolata Medium"/>
                <a:ea typeface="Inconsolata Medium"/>
                <a:cs typeface="Inconsolata Medium"/>
                <a:sym typeface="Inconsolata Medium"/>
              </a:rPr>
              <a:t> </a:t>
            </a:r>
            <a:r>
              <a:rPr lang="en">
                <a:solidFill>
                  <a:srgbClr val="9900FF"/>
                </a:solidFill>
                <a:latin typeface="Inconsolata Medium"/>
                <a:ea typeface="Inconsolata Medium"/>
                <a:cs typeface="Inconsolata Medium"/>
                <a:sym typeface="Inconsolata Medium"/>
              </a:rPr>
              <a:t>print_hello</a:t>
            </a:r>
            <a:r>
              <a:rPr lang="en">
                <a:latin typeface="Inconsolata Medium"/>
                <a:ea typeface="Inconsolata Medium"/>
                <a:cs typeface="Inconsolata Medium"/>
                <a:sym typeface="Inconsolata Medium"/>
              </a:rPr>
              <a:t>():</a:t>
            </a:r>
            <a:endParaRPr>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a:solidFill>
                  <a:srgbClr val="9900FF"/>
                </a:solidFill>
                <a:latin typeface="Inconsolata Medium"/>
                <a:ea typeface="Inconsolata Medium"/>
                <a:cs typeface="Inconsolata Medium"/>
                <a:sym typeface="Inconsolata Medium"/>
              </a:rPr>
              <a:t>  </a:t>
            </a:r>
            <a:r>
              <a:rPr lang="en">
                <a:solidFill>
                  <a:srgbClr val="9900FF"/>
                </a:solidFill>
                <a:latin typeface="Inconsolata Medium"/>
                <a:ea typeface="Inconsolata Medium"/>
                <a:cs typeface="Inconsolata Medium"/>
                <a:sym typeface="Inconsolata Medium"/>
              </a:rPr>
              <a:t>print</a:t>
            </a:r>
            <a:r>
              <a:rPr lang="en">
                <a:solidFill>
                  <a:schemeClr val="dk1"/>
                </a:solidFill>
                <a:latin typeface="Inconsolata Medium"/>
                <a:ea typeface="Inconsolata Medium"/>
                <a:cs typeface="Inconsolata Medium"/>
                <a:sym typeface="Inconsolata Medium"/>
              </a:rPr>
              <a:t>(f"Hello!")</a:t>
            </a:r>
            <a:endParaRPr>
              <a:solidFill>
                <a:schemeClr val="dk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t/>
            </a:r>
            <a:endParaRPr>
              <a:solidFill>
                <a:schemeClr val="dk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a:solidFill>
                  <a:srgbClr val="9900FF"/>
                </a:solidFill>
                <a:latin typeface="Inconsolata Medium"/>
                <a:ea typeface="Inconsolata Medium"/>
                <a:cs typeface="Inconsolata Medium"/>
                <a:sym typeface="Inconsolata Medium"/>
              </a:rPr>
              <a:t>print_hello</a:t>
            </a:r>
            <a:r>
              <a:rPr lang="en">
                <a:solidFill>
                  <a:schemeClr val="dk1"/>
                </a:solidFill>
                <a:latin typeface="Inconsolata Medium"/>
                <a:ea typeface="Inconsolata Medium"/>
                <a:cs typeface="Inconsolata Medium"/>
                <a:sym typeface="Inconsolata Medium"/>
              </a:rPr>
              <a:t>()</a:t>
            </a:r>
            <a:endParaRPr>
              <a:solidFill>
                <a:schemeClr val="dk1"/>
              </a:solidFill>
              <a:latin typeface="Inconsolata Medium"/>
              <a:ea typeface="Inconsolata Medium"/>
              <a:cs typeface="Inconsolata Medium"/>
              <a:sym typeface="Inconsolata Medium"/>
            </a:endParaRPr>
          </a:p>
        </p:txBody>
      </p:sp>
      <p:sp>
        <p:nvSpPr>
          <p:cNvPr id="1181" name="Google Shape;1181;p110"/>
          <p:cNvSpPr/>
          <p:nvPr/>
        </p:nvSpPr>
        <p:spPr>
          <a:xfrm>
            <a:off x="5709050" y="2716100"/>
            <a:ext cx="3291300" cy="1433700"/>
          </a:xfrm>
          <a:prstGeom prst="rect">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a:solidFill>
                  <a:srgbClr val="FF0000"/>
                </a:solidFill>
                <a:latin typeface="Inconsolata Medium"/>
                <a:ea typeface="Inconsolata Medium"/>
                <a:cs typeface="Inconsolata Medium"/>
                <a:sym typeface="Inconsolata Medium"/>
              </a:rPr>
              <a:t>def</a:t>
            </a:r>
            <a:r>
              <a:rPr lang="en">
                <a:solidFill>
                  <a:srgbClr val="9900FF"/>
                </a:solidFill>
                <a:latin typeface="Inconsolata Medium"/>
                <a:ea typeface="Inconsolata Medium"/>
                <a:cs typeface="Inconsolata Medium"/>
                <a:sym typeface="Inconsolata Medium"/>
              </a:rPr>
              <a:t> print_name</a:t>
            </a:r>
            <a:r>
              <a:rPr lang="en">
                <a:latin typeface="Inconsolata Medium"/>
                <a:ea typeface="Inconsolata Medium"/>
                <a:cs typeface="Inconsolata Medium"/>
                <a:sym typeface="Inconsolata Medium"/>
              </a:rPr>
              <a:t>(name):</a:t>
            </a:r>
            <a:endParaRPr>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a:solidFill>
                  <a:srgbClr val="9900FF"/>
                </a:solidFill>
                <a:latin typeface="Inconsolata Medium"/>
                <a:ea typeface="Inconsolata Medium"/>
                <a:cs typeface="Inconsolata Medium"/>
                <a:sym typeface="Inconsolata Medium"/>
              </a:rPr>
              <a:t>    print</a:t>
            </a:r>
            <a:r>
              <a:rPr lang="en">
                <a:solidFill>
                  <a:schemeClr val="dk1"/>
                </a:solidFill>
                <a:latin typeface="Inconsolata Medium"/>
                <a:ea typeface="Inconsolata Medium"/>
                <a:cs typeface="Inconsolata Medium"/>
                <a:sym typeface="Inconsolata Medium"/>
              </a:rPr>
              <a:t>("Hello " </a:t>
            </a:r>
            <a:r>
              <a:rPr lang="en">
                <a:solidFill>
                  <a:srgbClr val="0000FF"/>
                </a:solidFill>
                <a:latin typeface="Inconsolata Medium"/>
                <a:ea typeface="Inconsolata Medium"/>
                <a:cs typeface="Inconsolata Medium"/>
                <a:sym typeface="Inconsolata Medium"/>
              </a:rPr>
              <a:t>+</a:t>
            </a:r>
            <a:r>
              <a:rPr lang="en">
                <a:solidFill>
                  <a:schemeClr val="dk1"/>
                </a:solidFill>
                <a:latin typeface="Inconsolata Medium"/>
                <a:ea typeface="Inconsolata Medium"/>
                <a:cs typeface="Inconsolata Medium"/>
                <a:sym typeface="Inconsolata Medium"/>
              </a:rPr>
              <a:t> name </a:t>
            </a:r>
            <a:r>
              <a:rPr lang="en">
                <a:solidFill>
                  <a:srgbClr val="0000FF"/>
                </a:solidFill>
                <a:latin typeface="Inconsolata Medium"/>
                <a:ea typeface="Inconsolata Medium"/>
                <a:cs typeface="Inconsolata Medium"/>
                <a:sym typeface="Inconsolata Medium"/>
              </a:rPr>
              <a:t>+</a:t>
            </a:r>
            <a:r>
              <a:rPr lang="en">
                <a:solidFill>
                  <a:schemeClr val="dk1"/>
                </a:solidFill>
                <a:latin typeface="Inconsolata Medium"/>
                <a:ea typeface="Inconsolata Medium"/>
                <a:cs typeface="Inconsolata Medium"/>
                <a:sym typeface="Inconsolata Medium"/>
              </a:rPr>
              <a:t> </a:t>
            </a:r>
            <a:r>
              <a:rPr lang="en">
                <a:solidFill>
                  <a:schemeClr val="dk1"/>
                </a:solidFill>
                <a:latin typeface="Inconsolata Medium"/>
                <a:ea typeface="Inconsolata Medium"/>
                <a:cs typeface="Inconsolata Medium"/>
                <a:sym typeface="Inconsolata Medium"/>
              </a:rPr>
              <a:t>"!"</a:t>
            </a:r>
            <a:r>
              <a:rPr lang="en">
                <a:solidFill>
                  <a:schemeClr val="dk1"/>
                </a:solidFill>
                <a:latin typeface="Inconsolata Medium"/>
                <a:ea typeface="Inconsolata Medium"/>
                <a:cs typeface="Inconsolata Medium"/>
                <a:sym typeface="Inconsolata Medium"/>
              </a:rPr>
              <a:t>)</a:t>
            </a:r>
            <a:endParaRPr>
              <a:solidFill>
                <a:schemeClr val="dk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t/>
            </a:r>
            <a:endParaRPr>
              <a:solidFill>
                <a:schemeClr val="dk1"/>
              </a:solidFill>
              <a:latin typeface="Inconsolata Medium"/>
              <a:ea typeface="Inconsolata Medium"/>
              <a:cs typeface="Inconsolata Medium"/>
              <a:sym typeface="Inconsolata Medium"/>
            </a:endParaRPr>
          </a:p>
          <a:p>
            <a:pPr indent="0" lvl="0" marL="0" rtl="0" algn="l">
              <a:lnSpc>
                <a:spcPct val="115000"/>
              </a:lnSpc>
              <a:spcBef>
                <a:spcPts val="0"/>
              </a:spcBef>
              <a:spcAft>
                <a:spcPts val="0"/>
              </a:spcAft>
              <a:buNone/>
            </a:pPr>
            <a:r>
              <a:rPr lang="en">
                <a:solidFill>
                  <a:srgbClr val="9900FF"/>
                </a:solidFill>
                <a:latin typeface="Inconsolata Medium"/>
                <a:ea typeface="Inconsolata Medium"/>
                <a:cs typeface="Inconsolata Medium"/>
                <a:sym typeface="Inconsolata Medium"/>
              </a:rPr>
              <a:t>print_name</a:t>
            </a:r>
            <a:r>
              <a:rPr lang="en">
                <a:solidFill>
                  <a:schemeClr val="dk1"/>
                </a:solidFill>
                <a:latin typeface="Inconsolata Medium"/>
                <a:ea typeface="Inconsolata Medium"/>
                <a:cs typeface="Inconsolata Medium"/>
                <a:sym typeface="Inconsolata Medium"/>
              </a:rPr>
              <a:t>(</a:t>
            </a:r>
            <a:r>
              <a:rPr lang="en">
                <a:solidFill>
                  <a:schemeClr val="dk1"/>
                </a:solidFill>
                <a:latin typeface="Inconsolata Medium"/>
                <a:ea typeface="Inconsolata Medium"/>
                <a:cs typeface="Inconsolata Medium"/>
                <a:sym typeface="Inconsolata Medium"/>
              </a:rPr>
              <a:t>"Bob Smith"</a:t>
            </a:r>
            <a:r>
              <a:rPr lang="en">
                <a:solidFill>
                  <a:schemeClr val="dk1"/>
                </a:solidFill>
                <a:latin typeface="Inconsolata Medium"/>
                <a:ea typeface="Inconsolata Medium"/>
                <a:cs typeface="Inconsolata Medium"/>
                <a:sym typeface="Inconsolata Medium"/>
              </a:rPr>
              <a:t>)</a:t>
            </a:r>
            <a:endParaRPr>
              <a:solidFill>
                <a:schemeClr val="dk1"/>
              </a:solidFill>
              <a:latin typeface="Inconsolata Medium"/>
              <a:ea typeface="Inconsolata Medium"/>
              <a:cs typeface="Inconsolata Medium"/>
              <a:sym typeface="Inconsolata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54" name="Google Shape;854;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 Recap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 </a:t>
            </a:r>
            <a:r>
              <a:rPr lang="en">
                <a:highlight>
                  <a:srgbClr val="F2F5F9"/>
                </a:highlight>
                <a:latin typeface="Inconsolata Medium"/>
                <a:ea typeface="Inconsolata Medium"/>
                <a:cs typeface="Inconsolata Medium"/>
                <a:sym typeface="Inconsolata Medium"/>
              </a:rPr>
              <a:t>for</a:t>
            </a:r>
            <a:r>
              <a:rPr lang="en"/>
              <a:t> Loop? </a:t>
            </a:r>
            <a:endParaRPr/>
          </a:p>
        </p:txBody>
      </p:sp>
      <p:sp>
        <p:nvSpPr>
          <p:cNvPr id="860" name="Google Shape;86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61" name="Google Shape;861;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Loops through a range of numbers, the letters in a string, or the elements within a list one by 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862" name="Google Shape;862;p65"/>
          <p:cNvPicPr preferRelativeResize="0"/>
          <p:nvPr/>
        </p:nvPicPr>
        <p:blipFill>
          <a:blip r:embed="rId3">
            <a:alphaModFix/>
          </a:blip>
          <a:stretch>
            <a:fillRect/>
          </a:stretch>
        </p:blipFill>
        <p:spPr>
          <a:xfrm>
            <a:off x="442650" y="1460513"/>
            <a:ext cx="7732451" cy="279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 </a:t>
            </a:r>
            <a:r>
              <a:rPr lang="en">
                <a:highlight>
                  <a:srgbClr val="F2F5F9"/>
                </a:highlight>
                <a:latin typeface="Inconsolata Medium"/>
                <a:ea typeface="Inconsolata Medium"/>
                <a:cs typeface="Inconsolata Medium"/>
                <a:sym typeface="Inconsolata Medium"/>
              </a:rPr>
              <a:t>while</a:t>
            </a:r>
            <a:r>
              <a:rPr lang="en"/>
              <a:t> Loop? </a:t>
            </a:r>
            <a:endParaRPr/>
          </a:p>
        </p:txBody>
      </p:sp>
      <p:sp>
        <p:nvSpPr>
          <p:cNvPr id="868" name="Google Shape;86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Loops through the code contained inside of it until some condition is met.</a:t>
            </a:r>
            <a:endParaRPr/>
          </a:p>
        </p:txBody>
      </p:sp>
      <p:sp>
        <p:nvSpPr>
          <p:cNvPr id="869" name="Google Shape;86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70" name="Google Shape;870;p66"/>
          <p:cNvPicPr preferRelativeResize="0"/>
          <p:nvPr/>
        </p:nvPicPr>
        <p:blipFill>
          <a:blip r:embed="rId3">
            <a:alphaModFix/>
          </a:blip>
          <a:stretch>
            <a:fillRect/>
          </a:stretch>
        </p:blipFill>
        <p:spPr>
          <a:xfrm>
            <a:off x="427550" y="1183050"/>
            <a:ext cx="7326469" cy="357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